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04" r:id="rId1"/>
  </p:sldMasterIdLst>
  <p:notesMasterIdLst>
    <p:notesMasterId r:id="rId58"/>
  </p:notesMasterIdLst>
  <p:handoutMasterIdLst>
    <p:handoutMasterId r:id="rId59"/>
  </p:handoutMasterIdLst>
  <p:sldIdLst>
    <p:sldId id="455" r:id="rId2"/>
    <p:sldId id="395" r:id="rId3"/>
    <p:sldId id="396" r:id="rId4"/>
    <p:sldId id="453" r:id="rId5"/>
    <p:sldId id="452" r:id="rId6"/>
    <p:sldId id="454" r:id="rId7"/>
    <p:sldId id="256" r:id="rId8"/>
    <p:sldId id="398" r:id="rId9"/>
    <p:sldId id="399" r:id="rId10"/>
    <p:sldId id="451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4" r:id="rId35"/>
    <p:sldId id="425" r:id="rId36"/>
    <p:sldId id="426" r:id="rId37"/>
    <p:sldId id="427" r:id="rId38"/>
    <p:sldId id="428" r:id="rId39"/>
    <p:sldId id="429" r:id="rId40"/>
    <p:sldId id="432" r:id="rId41"/>
    <p:sldId id="433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3" r:id="rId50"/>
    <p:sldId id="444" r:id="rId51"/>
    <p:sldId id="445" r:id="rId52"/>
    <p:sldId id="447" r:id="rId53"/>
    <p:sldId id="448" r:id="rId54"/>
    <p:sldId id="449" r:id="rId55"/>
    <p:sldId id="450" r:id="rId56"/>
    <p:sldId id="284" r:id="rId57"/>
  </p:sldIdLst>
  <p:sldSz cx="12192000" cy="6858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668395E-7C80-4AC2-9A4C-D9412925FF99}">
          <p14:sldIdLst>
            <p14:sldId id="455"/>
            <p14:sldId id="395"/>
            <p14:sldId id="396"/>
          </p14:sldIdLst>
        </p14:section>
        <p14:section name="Титульный слайд" id="{FBC549CB-B328-4D7D-AB5D-A891A32B29BF}">
          <p14:sldIdLst>
            <p14:sldId id="453"/>
            <p14:sldId id="452"/>
            <p14:sldId id="454"/>
            <p14:sldId id="256"/>
          </p14:sldIdLst>
        </p14:section>
        <p14:section name="ТЕКСТ" id="{02BC6D46-7BFE-490D-BA3D-FE77D961207C}">
          <p14:sldIdLst>
            <p14:sldId id="398"/>
            <p14:sldId id="399"/>
            <p14:sldId id="451"/>
            <p14:sldId id="400"/>
            <p14:sldId id="401"/>
          </p14:sldIdLst>
        </p14:section>
        <p14:section name="ТАБЛИЦЫ" id="{548A8FC8-8B98-44FB-9881-DDFAB488493F}">
          <p14:sldIdLst>
            <p14:sldId id="402"/>
            <p14:sldId id="403"/>
            <p14:sldId id="404"/>
            <p14:sldId id="405"/>
          </p14:sldIdLst>
        </p14:section>
        <p14:section name="ДИАГРАММЫ" id="{4E062878-D0BF-4442-AB84-82E440FEC529}">
          <p14:sldIdLst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</p14:sldIdLst>
        </p14:section>
        <p14:section name="ЦВЕТ" id="{5484819A-C43C-4F28-9D89-5ACD2B7855B8}">
          <p14:sldIdLst>
            <p14:sldId id="418"/>
            <p14:sldId id="419"/>
            <p14:sldId id="420"/>
          </p14:sldIdLst>
        </p14:section>
        <p14:section name="ПРИМЕРЫ СЛАЙДОВ" id="{EEEC420E-EA58-49C4-93E4-2974A3AD13A7}">
          <p14:sldIdLst>
            <p14:sldId id="421"/>
            <p14:sldId id="422"/>
            <p14:sldId id="424"/>
            <p14:sldId id="425"/>
            <p14:sldId id="426"/>
            <p14:sldId id="427"/>
            <p14:sldId id="428"/>
          </p14:sldIdLst>
        </p14:section>
        <p14:section name="ШАБЛОН" id="{20BAF907-2195-4A02-AAD1-9C8C26E22818}">
          <p14:sldIdLst>
            <p14:sldId id="429"/>
            <p14:sldId id="432"/>
            <p14:sldId id="433"/>
            <p14:sldId id="435"/>
          </p14:sldIdLst>
        </p14:section>
        <p14:section name="ОНЛАЙН" id="{A7F2E560-E78B-490E-938C-FBEAABFFAD2D}">
          <p14:sldIdLst>
            <p14:sldId id="436"/>
            <p14:sldId id="437"/>
            <p14:sldId id="438"/>
            <p14:sldId id="439"/>
            <p14:sldId id="440"/>
            <p14:sldId id="441"/>
            <p14:sldId id="443"/>
          </p14:sldIdLst>
        </p14:section>
        <p14:section name="ЛОГОТИП" id="{23BBB429-0000-4297-91A0-880C9D3EB203}">
          <p14:sldIdLst>
            <p14:sldId id="444"/>
            <p14:sldId id="445"/>
          </p14:sldIdLst>
        </p14:section>
        <p14:section name="КОРП ИКОНКИ" id="{5412DA91-393F-41AC-83B9-1767045DA1A1}">
          <p14:sldIdLst>
            <p14:sldId id="447"/>
            <p14:sldId id="448"/>
            <p14:sldId id="449"/>
            <p14:sldId id="450"/>
          </p14:sldIdLst>
        </p14:section>
        <p14:section name="ФИНАЛ" id="{7EDFC406-0E6F-408C-8BF9-61D3B3BFCB9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3884" userDrawn="1">
          <p15:clr>
            <a:srgbClr val="A4A3A4"/>
          </p15:clr>
        </p15:guide>
        <p15:guide id="6" pos="7673" userDrawn="1">
          <p15:clr>
            <a:srgbClr val="A4A3A4"/>
          </p15:clr>
        </p15:guide>
        <p15:guide id="9" pos="7219" userDrawn="1">
          <p15:clr>
            <a:srgbClr val="A4A3A4"/>
          </p15:clr>
        </p15:guide>
        <p15:guide id="10" pos="461" userDrawn="1">
          <p15:clr>
            <a:srgbClr val="A4A3A4"/>
          </p15:clr>
        </p15:guide>
        <p15:guide id="12" orient="horz" pos="867" userDrawn="1">
          <p15:clr>
            <a:srgbClr val="A4A3A4"/>
          </p15:clr>
        </p15:guide>
        <p15:guide id="13" pos="3863" userDrawn="1">
          <p15:clr>
            <a:srgbClr val="F26B43"/>
          </p15:clr>
        </p15:guide>
        <p15:guide id="14" orient="horz" pos="2319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севолод Курганов" initials="ВК" lastIdx="1" clrIdx="0">
    <p:extLst>
      <p:ext uri="{19B8F6BF-5375-455C-9EA6-DF929625EA0E}">
        <p15:presenceInfo xmlns:p15="http://schemas.microsoft.com/office/powerpoint/2012/main" userId="Всеволод Курган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80"/>
    <a:srgbClr val="FFAA00"/>
    <a:srgbClr val="FEC827"/>
    <a:srgbClr val="002286"/>
    <a:srgbClr val="66AEE9"/>
    <a:srgbClr val="00AB84"/>
    <a:srgbClr val="0040AE"/>
    <a:srgbClr val="98C7EC"/>
    <a:srgbClr val="DBDCDB"/>
    <a:srgbClr val="3D9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82" autoAdjust="0"/>
    <p:restoredTop sz="84349" autoAdjust="0"/>
  </p:normalViewPr>
  <p:slideViewPr>
    <p:cSldViewPr snapToGrid="0" showGuides="1">
      <p:cViewPr varScale="1">
        <p:scale>
          <a:sx n="150" d="100"/>
          <a:sy n="150" d="100"/>
        </p:scale>
        <p:origin x="114" y="264"/>
      </p:cViewPr>
      <p:guideLst>
        <p:guide orient="horz" pos="3884"/>
        <p:guide pos="7673"/>
        <p:guide pos="7219"/>
        <p:guide pos="461"/>
        <p:guide orient="horz" pos="867"/>
        <p:guide pos="3863"/>
        <p:guide orient="horz" pos="23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3" d="100"/>
          <a:sy n="103" d="100"/>
        </p:scale>
        <p:origin x="30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Исследования в АПЦ № 1 за 2019 г.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8B-4DD9-B874-17A2C357E8D1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8B-4DD9-B874-17A2C357E8D1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8B-4DD9-B874-17A2C357E8D1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8B-4DD9-B874-17A2C357E8D1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148</c:v>
                </c:pt>
                <c:pt idx="2">
                  <c:v>214</c:v>
                </c:pt>
                <c:pt idx="3">
                  <c:v>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8B-4DD9-B874-17A2C357E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2470620134443"/>
          <c:y val="0.86799126247182501"/>
          <c:w val="0.43350587597311135"/>
          <c:h val="8.8675947845063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</a:schemeClr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78-4966-B825-928162AA81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78-4966-B825-928162AA81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78-4966-B825-928162AA812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78-4966-B825-928162AA81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100"/>
        <c:axId val="225917952"/>
        <c:axId val="225940224"/>
      </c:barChart>
      <c:catAx>
        <c:axId val="22591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25940224"/>
        <c:crosses val="autoZero"/>
        <c:auto val="1"/>
        <c:lblAlgn val="ctr"/>
        <c:lblOffset val="100"/>
        <c:noMultiLvlLbl val="0"/>
      </c:catAx>
      <c:valAx>
        <c:axId val="225940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59179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44-4984-9D8A-8DDC4B6738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44-4984-9D8A-8DDC4B67387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44-4984-9D8A-8DDC4B6738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0"/>
        <c:axId val="217530752"/>
        <c:axId val="217532288"/>
      </c:barChart>
      <c:catAx>
        <c:axId val="217530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17532288"/>
        <c:crosses val="autoZero"/>
        <c:auto val="1"/>
        <c:lblAlgn val="ctr"/>
        <c:lblOffset val="100"/>
        <c:noMultiLvlLbl val="0"/>
      </c:catAx>
      <c:valAx>
        <c:axId val="217532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753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48187808192252"/>
          <c:y val="4.4702498333518505E-2"/>
          <c:w val="0.73535568697495146"/>
          <c:h val="0.825633740348294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8-4AD1-A2ED-0AE9527A42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98-4AD1-A2ED-0AE9527A42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98-4AD1-A2ED-0AE9527A422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98-4AD1-A2ED-0AE9527A42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0"/>
        <c:axId val="217077632"/>
        <c:axId val="217079168"/>
      </c:barChart>
      <c:catAx>
        <c:axId val="21707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17079168"/>
        <c:crosses val="autoZero"/>
        <c:auto val="1"/>
        <c:lblAlgn val="ctr"/>
        <c:lblOffset val="100"/>
        <c:noMultiLvlLbl val="0"/>
      </c:catAx>
      <c:valAx>
        <c:axId val="217079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707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382513054105099"/>
          <c:y val="0.94522917592489719"/>
          <c:w val="0.55234973891789796"/>
          <c:h val="5.2969808910121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r>
              <a:rPr lang="ru-RU" sz="2000" b="0" i="0" baseline="0" dirty="0">
                <a:solidFill>
                  <a:schemeClr val="tx1"/>
                </a:solidFill>
                <a:latin typeface="HelveticaNeueCyr" panose="02000503040000020004" pitchFamily="2" charset="-52"/>
              </a:rPr>
              <a:t>НАЗВАНИЕ ДИАГРАММЫ</a:t>
            </a:r>
            <a:endParaRPr lang="ru-RU" sz="20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c:rich>
      </c:tx>
      <c:layout>
        <c:manualLayout>
          <c:xMode val="edge"/>
          <c:yMode val="edge"/>
          <c:x val="0.179727452341446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Рассылки НПЦ</c:v>
                </c:pt>
              </c:strCache>
            </c:strRef>
          </c:tx>
          <c:spPr>
            <a:solidFill>
              <a:srgbClr val="17A55B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8E-4C48-BF2A-6F3FC8AB293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8E-4C48-BF2A-6F3FC8AB293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8E-4C48-BF2A-6F3FC8AB29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Открытий</c:v>
                </c:pt>
                <c:pt idx="1">
                  <c:v>Переходов</c:v>
                </c:pt>
                <c:pt idx="2">
                  <c:v>Рассылок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105638</c:v>
                </c:pt>
                <c:pt idx="1">
                  <c:v>15792</c:v>
                </c:pt>
                <c:pt idx="2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8E-4C48-BF2A-6F3FC8AB2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7502464"/>
        <c:axId val="217504000"/>
      </c:barChart>
      <c:catAx>
        <c:axId val="21750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17504000"/>
        <c:crosses val="autoZero"/>
        <c:auto val="1"/>
        <c:lblAlgn val="ctr"/>
        <c:lblOffset val="100"/>
        <c:noMultiLvlLbl val="0"/>
      </c:catAx>
      <c:valAx>
        <c:axId val="217504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5024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r>
              <a:rPr lang="ru-RU" sz="2000" b="0" i="0" baseline="0" dirty="0">
                <a:solidFill>
                  <a:schemeClr val="tx1"/>
                </a:solidFill>
                <a:latin typeface="HelveticaNeueCyr" panose="02000503040000020004" pitchFamily="2" charset="-52"/>
              </a:rPr>
              <a:t>НАЗВАНИЕ ДИАГРАММЫ</a:t>
            </a:r>
          </a:p>
        </c:rich>
      </c:tx>
      <c:layout>
        <c:manualLayout>
          <c:xMode val="edge"/>
          <c:yMode val="edge"/>
          <c:x val="0.179727452341446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Рассылки НПЦ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E76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9-443F-AB0B-B19AD40F93EB}"/>
              </c:ext>
            </c:extLst>
          </c:dPt>
          <c:dPt>
            <c:idx val="1"/>
            <c:invertIfNegative val="0"/>
            <c:bubble3D val="0"/>
            <c:spPr>
              <a:solidFill>
                <a:srgbClr val="388ED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9-443F-AB0B-B19AD40F93EB}"/>
              </c:ext>
            </c:extLst>
          </c:dPt>
          <c:dPt>
            <c:idx val="2"/>
            <c:invertIfNegative val="0"/>
            <c:bubble3D val="0"/>
            <c:spPr>
              <a:solidFill>
                <a:srgbClr val="76ACE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59-443F-AB0B-B19AD40F93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Открытий</c:v>
                </c:pt>
                <c:pt idx="1">
                  <c:v>Переходов</c:v>
                </c:pt>
                <c:pt idx="2">
                  <c:v>Рассылок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105638</c:v>
                </c:pt>
                <c:pt idx="1">
                  <c:v>15792</c:v>
                </c:pt>
                <c:pt idx="2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59-443F-AB0B-B19AD40F9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7980288"/>
        <c:axId val="217982080"/>
      </c:barChart>
      <c:catAx>
        <c:axId val="217980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7982080"/>
        <c:crosses val="autoZero"/>
        <c:auto val="1"/>
        <c:lblAlgn val="ctr"/>
        <c:lblOffset val="100"/>
        <c:noMultiLvlLbl val="0"/>
      </c:catAx>
      <c:valAx>
        <c:axId val="217982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9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4018167835496"/>
          <c:y val="9.5135410563536429E-2"/>
          <c:w val="0.73519425880185785"/>
          <c:h val="0.772431252138390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92-4A88-94F3-6F584CCED52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92-4A88-94F3-6F584CCED52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92-4A88-94F3-6F584CCED521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292-4A88-94F3-6F584CCED5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Стадия I</c:v>
                </c:pt>
                <c:pt idx="1">
                  <c:v>Стадия II</c:v>
                </c:pt>
                <c:pt idx="2">
                  <c:v>Стадия III</c:v>
                </c:pt>
                <c:pt idx="3">
                  <c:v>Стадия IV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92-4A88-94F3-6F584CCED52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4018167835496"/>
          <c:y val="9.5135410563536429E-2"/>
          <c:w val="0.73519425880185785"/>
          <c:h val="0.772431252138390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6-4171-9A8D-259384FB935B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6-4171-9A8D-259384FB935B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A6-4171-9A8D-259384FB935B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A6-4171-9A8D-259384FB93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Стадия I</c:v>
                </c:pt>
                <c:pt idx="1">
                  <c:v>Стадия II</c:v>
                </c:pt>
                <c:pt idx="2">
                  <c:v>Стадия III</c:v>
                </c:pt>
                <c:pt idx="3">
                  <c:v>Стадия IV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A6-4171-9A8D-259384FB935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Исследования в АПЦ № 1 за 2019 г.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EE-4627-BBD7-0D7EF9D994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EE-4627-BBD7-0D7EF9D994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EE-4627-BBD7-0D7EF9D994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EE-4627-BBD7-0D7EF9D994DE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148</c:v>
                </c:pt>
                <c:pt idx="2">
                  <c:v>214</c:v>
                </c:pt>
                <c:pt idx="3">
                  <c:v>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EE-4627-BBD7-0D7EF9D994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2470620134443"/>
          <c:y val="0.86799126247182501"/>
          <c:w val="0.43350587597311135"/>
          <c:h val="8.8675947845063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</c:v>
                </c:pt>
                <c:pt idx="1">
                  <c:v>60</c:v>
                </c:pt>
                <c:pt idx="2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A-4D15-A993-6DA26248DD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148</c:v>
                </c:pt>
                <c:pt idx="1">
                  <c:v>111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7A-4D15-A993-6DA26248DDC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214</c:v>
                </c:pt>
                <c:pt idx="1">
                  <c:v>147</c:v>
                </c:pt>
                <c:pt idx="2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7A-4D15-A993-6DA26248D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449760"/>
        <c:axId val="606453368"/>
      </c:barChart>
      <c:catAx>
        <c:axId val="60644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606453368"/>
        <c:crosses val="autoZero"/>
        <c:auto val="1"/>
        <c:lblAlgn val="ctr"/>
        <c:lblOffset val="100"/>
        <c:noMultiLvlLbl val="0"/>
      </c:catAx>
      <c:valAx>
        <c:axId val="606453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64497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</a:schemeClr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84</c:v>
                </c:pt>
                <c:pt idx="1">
                  <c:v>60</c:v>
                </c:pt>
                <c:pt idx="2">
                  <c:v>121</c:v>
                </c:pt>
                <c:pt idx="3">
                  <c:v>95</c:v>
                </c:pt>
                <c:pt idx="4">
                  <c:v>35</c:v>
                </c:pt>
                <c:pt idx="5">
                  <c:v>145</c:v>
                </c:pt>
                <c:pt idx="6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19-45F8-B85F-63E2BB9992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148</c:v>
                </c:pt>
                <c:pt idx="1">
                  <c:v>111</c:v>
                </c:pt>
                <c:pt idx="2">
                  <c:v>150</c:v>
                </c:pt>
                <c:pt idx="3">
                  <c:v>131</c:v>
                </c:pt>
                <c:pt idx="4">
                  <c:v>86</c:v>
                </c:pt>
                <c:pt idx="5">
                  <c:v>121</c:v>
                </c:pt>
                <c:pt idx="6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19-45F8-B85F-63E2BB9992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214</c:v>
                </c:pt>
                <c:pt idx="1">
                  <c:v>147</c:v>
                </c:pt>
                <c:pt idx="2">
                  <c:v>300</c:v>
                </c:pt>
                <c:pt idx="3">
                  <c:v>197</c:v>
                </c:pt>
                <c:pt idx="4">
                  <c:v>101</c:v>
                </c:pt>
                <c:pt idx="5">
                  <c:v>97</c:v>
                </c:pt>
                <c:pt idx="6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19-45F8-B85F-63E2BB999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06449760"/>
        <c:axId val="606453368"/>
      </c:barChart>
      <c:catAx>
        <c:axId val="60644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606453368"/>
        <c:crosses val="autoZero"/>
        <c:auto val="1"/>
        <c:lblAlgn val="ctr"/>
        <c:lblOffset val="100"/>
        <c:noMultiLvlLbl val="0"/>
      </c:catAx>
      <c:valAx>
        <c:axId val="606453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644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</a:schemeClr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D2-4DC1-ACD3-D63965AB18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D2-4DC1-ACD3-D63965AB18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D2-4DC1-ACD3-D63965AB18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D2-4DC1-ACD3-D63965AB1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Стадия I</c:v>
                </c:pt>
                <c:pt idx="1">
                  <c:v>Стадия II</c:v>
                </c:pt>
                <c:pt idx="2">
                  <c:v>Стадия III</c:v>
                </c:pt>
                <c:pt idx="3">
                  <c:v>Стадия I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BD2-4DC1-ACD3-D63965AB18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75501856718E-2"/>
          <c:y val="0.86815289840051924"/>
          <c:w val="0.89999980401485369"/>
          <c:h val="7.38483919819701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F6-474D-997D-E099052854CF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F6-474D-997D-E099052854CF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F6-474D-997D-E099052854CF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F6-474D-997D-E099052854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Стадия I</c:v>
                </c:pt>
                <c:pt idx="1">
                  <c:v>Стадия II</c:v>
                </c:pt>
                <c:pt idx="2">
                  <c:v>Стадия III</c:v>
                </c:pt>
                <c:pt idx="3">
                  <c:v>Стадия IV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F6-474D-997D-E099052854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86815289840051924"/>
          <c:w val="0.9"/>
          <c:h val="7.38483919819701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2E-461A-B587-C3D47DECA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2E-461A-B587-C3D47DECAD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2E-461A-B587-C3D47DECAD8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2E-461A-B587-C3D47DECAD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100"/>
        <c:axId val="217400448"/>
        <c:axId val="217401984"/>
      </c:barChart>
      <c:catAx>
        <c:axId val="21740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17401984"/>
        <c:crosses val="autoZero"/>
        <c:auto val="1"/>
        <c:lblAlgn val="ctr"/>
        <c:lblOffset val="100"/>
        <c:noMultiLvlLbl val="0"/>
      </c:catAx>
      <c:valAx>
        <c:axId val="217401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740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D4-4767-820B-267E19A80E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4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D4-4767-820B-267E19A80E9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4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D4-4767-820B-267E19A80E9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D4-4767-820B-267E19A80E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100"/>
        <c:axId val="225917952"/>
        <c:axId val="225940224"/>
      </c:barChart>
      <c:catAx>
        <c:axId val="22591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25940224"/>
        <c:crosses val="autoZero"/>
        <c:auto val="1"/>
        <c:lblAlgn val="ctr"/>
        <c:lblOffset val="100"/>
        <c:noMultiLvlLbl val="0"/>
      </c:catAx>
      <c:valAx>
        <c:axId val="225940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591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59-4CCA-BD11-0CCF29D4C2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59-4CCA-BD11-0CCF29D4C2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59-4CCA-BD11-0CCF29D4C26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NeueCyr" panose="02000503040000020004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59-4CCA-BD11-0CCF29D4C2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100"/>
        <c:axId val="217400448"/>
        <c:axId val="217401984"/>
      </c:barChart>
      <c:catAx>
        <c:axId val="21740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HelveticaNeueCyr" panose="02000503040000020004" pitchFamily="2" charset="-52"/>
                <a:ea typeface="+mn-ea"/>
                <a:cs typeface="+mn-cs"/>
              </a:defRPr>
            </a:pPr>
            <a:endParaRPr lang="ru-RU"/>
          </a:p>
        </c:txPr>
        <c:crossAx val="217401984"/>
        <c:crosses val="autoZero"/>
        <c:auto val="1"/>
        <c:lblAlgn val="ctr"/>
        <c:lblOffset val="100"/>
        <c:noMultiLvlLbl val="0"/>
      </c:catAx>
      <c:valAx>
        <c:axId val="217401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740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NeueCyr" panose="02000503040000020004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23EEF-67C5-499E-A045-181A00DB87C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A0E5F-757C-4464-83AD-C0051A029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78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976BgS3sGwS2URMwc404dQ" TargetMode="External"/><Relationship Id="rId13" Type="http://schemas.openxmlformats.org/officeDocument/2006/relationships/hyperlink" Target="https://ok.ru/group/5477156021881" TargetMode="External"/><Relationship Id="rId3" Type="http://schemas.openxmlformats.org/officeDocument/2006/relationships/hyperlink" Target="mailto:mk1@zdrav.mos.ru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zen.yandex.ru/medcollege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.me/medcollege_1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.png"/><Relationship Id="rId10" Type="http://schemas.openxmlformats.org/officeDocument/2006/relationships/hyperlink" Target="https://ok.ru/group/54771560218811" TargetMode="External"/><Relationship Id="rId4" Type="http://schemas.openxmlformats.org/officeDocument/2006/relationships/hyperlink" Target="https://vk.com/medcollege_1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4D98CB-9A79-43F1-B984-BB079FF3A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247"/>
            <a:ext cx="12192000" cy="2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49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3109B410-1A79-4B5F-B9DA-5E077A1A09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403787" y="6420679"/>
            <a:ext cx="1716157" cy="3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400" b="0">
                <a:latin typeface="HelveticaNeueCyr" panose="02000503040000020004" pitchFamily="2" charset="-52"/>
              </a:defRPr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Нижний колонтитул 2">
            <a:extLst>
              <a:ext uri="{FF2B5EF4-FFF2-40B4-BE49-F238E27FC236}">
                <a16:creationId xmlns:a16="http://schemas.microsoft.com/office/drawing/2014/main" id="{F32DE269-D444-49B6-BF9A-F47756D8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Cyr" panose="02000503040000020004" pitchFamily="2" charset="-52"/>
              </a:defRPr>
            </a:lvl1pPr>
          </a:lstStyle>
          <a:p>
            <a:pPr algn="ctr" hangingPunct="1">
              <a:defRPr/>
            </a:pPr>
            <a:r>
              <a:rPr lang="en-US" sz="1200" kern="1200" dirty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8AA283-8610-487A-ACD5-EB455BA8E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4399" y="461051"/>
            <a:ext cx="9510560" cy="1104404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rgbClr val="0040AE"/>
                </a:solidFill>
                <a:latin typeface="HelveticaNeueCyr" panose="02000503040000020004" pitchFamily="2" charset="-52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ED690B6-A500-496B-BAF9-16899ADC5B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849" y="2057400"/>
            <a:ext cx="10878110" cy="382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2"/>
                </a:solidFill>
                <a:latin typeface="HelveticaNeueCyr" panose="02000503040000020004" pitchFamily="2" charset="-52"/>
              </a:defRPr>
            </a:lvl1pPr>
            <a:lvl2pPr>
              <a:defRPr sz="1800">
                <a:solidFill>
                  <a:schemeClr val="tx2"/>
                </a:solidFill>
                <a:latin typeface="HelveticaNeueCyr" panose="02000503040000020004" pitchFamily="2" charset="-52"/>
              </a:defRPr>
            </a:lvl2pPr>
            <a:lvl3pPr>
              <a:defRPr sz="1600">
                <a:solidFill>
                  <a:schemeClr val="tx2"/>
                </a:solidFill>
                <a:latin typeface="HelveticaNeueCyr" panose="02000503040000020004" pitchFamily="2" charset="-52"/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696E30E-6761-47DA-9788-B3511548F21E}"/>
              </a:ext>
            </a:extLst>
          </p:cNvPr>
          <p:cNvGrpSpPr/>
          <p:nvPr userDrawn="1"/>
        </p:nvGrpSpPr>
        <p:grpSpPr>
          <a:xfrm>
            <a:off x="483101" y="461051"/>
            <a:ext cx="1104404" cy="1104404"/>
            <a:chOff x="298302" y="242566"/>
            <a:chExt cx="1104404" cy="1104404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9D79EC3-71AB-43CA-B291-41C5C1FDD8EA}"/>
                </a:ext>
              </a:extLst>
            </p:cNvPr>
            <p:cNvSpPr/>
            <p:nvPr userDrawn="1"/>
          </p:nvSpPr>
          <p:spPr>
            <a:xfrm>
              <a:off x="298302" y="242566"/>
              <a:ext cx="1104404" cy="1104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80A08AF-1F98-4EEE-A3B2-523FD635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48" y="549728"/>
              <a:ext cx="578112" cy="554677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D8326B-6C80-4FC2-A975-624D3C23E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247"/>
            <a:ext cx="12192000" cy="2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3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8AA283-8610-487A-ACD5-EB455BA8E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4399" y="461051"/>
            <a:ext cx="9510560" cy="1104404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rgbClr val="0040AE"/>
                </a:solidFill>
                <a:latin typeface="HelveticaNeueCyr" panose="02000503040000020004" pitchFamily="2" charset="-52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ED690B6-A500-496B-BAF9-16899ADC5B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849" y="2057400"/>
            <a:ext cx="10878110" cy="382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2"/>
                </a:solidFill>
                <a:latin typeface="HelveticaNeueCyr" panose="02000503040000020004" pitchFamily="2" charset="-52"/>
              </a:defRPr>
            </a:lvl1pPr>
            <a:lvl2pPr>
              <a:defRPr sz="1800">
                <a:solidFill>
                  <a:schemeClr val="tx2"/>
                </a:solidFill>
                <a:latin typeface="HelveticaNeueCyr" panose="02000503040000020004" pitchFamily="2" charset="-52"/>
              </a:defRPr>
            </a:lvl2pPr>
            <a:lvl3pPr>
              <a:defRPr sz="1600">
                <a:solidFill>
                  <a:schemeClr val="tx2"/>
                </a:solidFill>
                <a:latin typeface="HelveticaNeueCyr" panose="02000503040000020004" pitchFamily="2" charset="-52"/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696E30E-6761-47DA-9788-B3511548F21E}"/>
              </a:ext>
            </a:extLst>
          </p:cNvPr>
          <p:cNvGrpSpPr/>
          <p:nvPr userDrawn="1"/>
        </p:nvGrpSpPr>
        <p:grpSpPr>
          <a:xfrm>
            <a:off x="483101" y="461051"/>
            <a:ext cx="1104404" cy="1104404"/>
            <a:chOff x="298302" y="242566"/>
            <a:chExt cx="1104404" cy="1104404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9D79EC3-71AB-43CA-B291-41C5C1FDD8EA}"/>
                </a:ext>
              </a:extLst>
            </p:cNvPr>
            <p:cNvSpPr/>
            <p:nvPr userDrawn="1"/>
          </p:nvSpPr>
          <p:spPr>
            <a:xfrm>
              <a:off x="298302" y="242566"/>
              <a:ext cx="1104404" cy="1104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80A08AF-1F98-4EEE-A3B2-523FD635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48" y="549728"/>
              <a:ext cx="578112" cy="55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52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EECBD5-CFF7-46E3-871E-F4A4EC6FB7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247"/>
            <a:ext cx="12192000" cy="2133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658AA2-58A3-4536-8DD1-0B946F0BD9A4}"/>
              </a:ext>
            </a:extLst>
          </p:cNvPr>
          <p:cNvSpPr/>
          <p:nvPr userDrawn="1"/>
        </p:nvSpPr>
        <p:spPr>
          <a:xfrm>
            <a:off x="0" y="0"/>
            <a:ext cx="1216058" cy="6858000"/>
          </a:xfrm>
          <a:prstGeom prst="rect">
            <a:avLst/>
          </a:prstGeom>
          <a:gradFill>
            <a:gsLst>
              <a:gs pos="100000">
                <a:srgbClr val="003DA5"/>
              </a:gs>
              <a:gs pos="0">
                <a:srgbClr val="00AB8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AB84"/>
              </a:solidFill>
            </a:endParaRP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65C0743A-19F4-4B1D-9AC5-AD5596E467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403787" y="6420679"/>
            <a:ext cx="1716157" cy="3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400" b="0">
                <a:latin typeface="HelveticaNeueCyr" panose="02000503040000020004" pitchFamily="2" charset="-52"/>
              </a:defRPr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5" name="Нижний колонтитул 2">
            <a:extLst>
              <a:ext uri="{FF2B5EF4-FFF2-40B4-BE49-F238E27FC236}">
                <a16:creationId xmlns:a16="http://schemas.microsoft.com/office/drawing/2014/main" id="{63DC5B2D-8B5D-4BC1-A5B2-A22E8488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Cyr" panose="02000503040000020004" pitchFamily="2" charset="-52"/>
              </a:defRPr>
            </a:lvl1pPr>
          </a:lstStyle>
          <a:p>
            <a:pPr algn="ctr" hangingPunct="1">
              <a:defRPr/>
            </a:pPr>
            <a:r>
              <a:rPr lang="en-US" sz="1200" kern="1200" dirty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EFECC5CB-974D-4A0D-9D39-C8DE2EE82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4399" y="242566"/>
            <a:ext cx="9510560" cy="1104404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rgbClr val="0040AE"/>
                </a:solidFill>
                <a:latin typeface="HelveticaNeueCyr" panose="02000503040000020004" pitchFamily="2" charset="-52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0CF83FA6-CF81-4859-AFD3-462171B6DF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04399" y="1798320"/>
            <a:ext cx="9510560" cy="408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2"/>
                </a:solidFill>
                <a:latin typeface="HelveticaNeueCyr" panose="02000503040000020004" pitchFamily="2" charset="-52"/>
              </a:defRPr>
            </a:lvl1pPr>
            <a:lvl2pPr>
              <a:defRPr sz="1800">
                <a:solidFill>
                  <a:schemeClr val="tx2"/>
                </a:solidFill>
                <a:latin typeface="HelveticaNeueCyr" panose="02000503040000020004" pitchFamily="2" charset="-52"/>
              </a:defRPr>
            </a:lvl2pPr>
            <a:lvl3pPr>
              <a:defRPr sz="1600">
                <a:solidFill>
                  <a:schemeClr val="tx2"/>
                </a:solidFill>
                <a:latin typeface="HelveticaNeueCyr" panose="02000503040000020004" pitchFamily="2" charset="-52"/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3C1CDCA-5410-4E6D-B4BF-A6F32BA83B8A}"/>
              </a:ext>
            </a:extLst>
          </p:cNvPr>
          <p:cNvGrpSpPr/>
          <p:nvPr userDrawn="1"/>
        </p:nvGrpSpPr>
        <p:grpSpPr>
          <a:xfrm>
            <a:off x="636849" y="242566"/>
            <a:ext cx="1104404" cy="1104404"/>
            <a:chOff x="298302" y="242566"/>
            <a:chExt cx="1104404" cy="1104404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3A67A697-D1E7-460C-8030-1B6C227E2915}"/>
                </a:ext>
              </a:extLst>
            </p:cNvPr>
            <p:cNvSpPr/>
            <p:nvPr userDrawn="1"/>
          </p:nvSpPr>
          <p:spPr>
            <a:xfrm>
              <a:off x="298302" y="242566"/>
              <a:ext cx="1104404" cy="1104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A0BE446-4F84-4050-A58C-D803346F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48" y="549728"/>
              <a:ext cx="578112" cy="55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05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E69E99-4E07-4124-BE24-171E2BE831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DA5"/>
              </a:gs>
              <a:gs pos="0">
                <a:srgbClr val="00AB8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AB8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7A0BB5-7CE0-49E0-8EB2-D990593C9C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1034" y="1979277"/>
            <a:ext cx="10079421" cy="2243651"/>
          </a:xfrm>
        </p:spPr>
        <p:txBody>
          <a:bodyPr anchor="ctr" anchorCtr="0">
            <a:normAutofit/>
          </a:bodyPr>
          <a:lstStyle>
            <a:lvl1pPr algn="ctr">
              <a:defRPr lang="ru-RU" sz="2600" b="1" kern="1200" dirty="0">
                <a:solidFill>
                  <a:schemeClr val="bg1"/>
                </a:solidFill>
                <a:latin typeface="HelveticaNeueCyr" panose="02000503040000020004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74E082-074D-4D47-9388-3939887F7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1042"/>
            <a:ext cx="12192000" cy="21330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F1D6AF2-833B-4F02-AFC1-F795FB0F782E}"/>
              </a:ext>
            </a:extLst>
          </p:cNvPr>
          <p:cNvGrpSpPr/>
          <p:nvPr userDrawn="1"/>
        </p:nvGrpSpPr>
        <p:grpSpPr>
          <a:xfrm>
            <a:off x="483101" y="4465493"/>
            <a:ext cx="1104404" cy="1104404"/>
            <a:chOff x="298302" y="242566"/>
            <a:chExt cx="1104404" cy="1104404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D6CBF07-EB31-4D34-A7F5-5A46487D6279}"/>
                </a:ext>
              </a:extLst>
            </p:cNvPr>
            <p:cNvSpPr/>
            <p:nvPr userDrawn="1"/>
          </p:nvSpPr>
          <p:spPr>
            <a:xfrm>
              <a:off x="298302" y="242566"/>
              <a:ext cx="1104404" cy="1104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D67544B-6942-4BEC-8A0C-0FEB2AF3C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48" y="549728"/>
              <a:ext cx="578112" cy="55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06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9B9814C-E313-7435-FE13-5FBE3317B49D}"/>
              </a:ext>
            </a:extLst>
          </p:cNvPr>
          <p:cNvGrpSpPr/>
          <p:nvPr userDrawn="1"/>
        </p:nvGrpSpPr>
        <p:grpSpPr>
          <a:xfrm>
            <a:off x="630886" y="1114119"/>
            <a:ext cx="1781466" cy="1731769"/>
            <a:chOff x="298302" y="242566"/>
            <a:chExt cx="1104404" cy="1104404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C63B7793-0034-0E3B-A658-1DA390A04F2C}"/>
                </a:ext>
              </a:extLst>
            </p:cNvPr>
            <p:cNvSpPr/>
            <p:nvPr userDrawn="1"/>
          </p:nvSpPr>
          <p:spPr>
            <a:xfrm>
              <a:off x="298302" y="242566"/>
              <a:ext cx="1104404" cy="1104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8C139-E4A5-E6E6-9198-53D62928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31" y="484844"/>
              <a:ext cx="703878" cy="675344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28C2D9-95F2-BECB-F965-2236073A23F4}"/>
              </a:ext>
            </a:extLst>
          </p:cNvPr>
          <p:cNvSpPr/>
          <p:nvPr userDrawn="1"/>
        </p:nvSpPr>
        <p:spPr>
          <a:xfrm>
            <a:off x="731838" y="3320874"/>
            <a:ext cx="4539858" cy="108173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mk1@zdrav.mos.ru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+7 (495) 952-46-42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700" b="1" dirty="0">
                <a:solidFill>
                  <a:srgbClr val="0040AE"/>
                </a:solidFill>
              </a:rPr>
              <a:t>medcollege.ru</a:t>
            </a:r>
            <a:endParaRPr lang="ru-RU" sz="1700" b="1" dirty="0">
              <a:solidFill>
                <a:srgbClr val="0040AE"/>
              </a:solidFill>
            </a:endParaRPr>
          </a:p>
        </p:txBody>
      </p:sp>
      <p:pic>
        <p:nvPicPr>
          <p:cNvPr id="17" name="Рисунок 4" descr="Вконтакте бесплатно иконка">
            <a:hlinkClick r:id="rId4"/>
            <a:extLst>
              <a:ext uri="{FF2B5EF4-FFF2-40B4-BE49-F238E27FC236}">
                <a16:creationId xmlns:a16="http://schemas.microsoft.com/office/drawing/2014/main" id="{D1E07C41-9617-C3BC-1162-28FB0A131E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42" y="4162886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5" descr="Телеграмма бесплатно иконка">
            <a:hlinkClick r:id="rId6"/>
            <a:extLst>
              <a:ext uri="{FF2B5EF4-FFF2-40B4-BE49-F238E27FC236}">
                <a16:creationId xmlns:a16="http://schemas.microsoft.com/office/drawing/2014/main" id="{3BCA1863-43F7-6B79-14CB-85A613802C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42" y="4547156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8" descr="youtube бесплатно иконка">
            <a:hlinkClick r:id="rId8"/>
            <a:extLst>
              <a:ext uri="{FF2B5EF4-FFF2-40B4-BE49-F238E27FC236}">
                <a16:creationId xmlns:a16="http://schemas.microsoft.com/office/drawing/2014/main" id="{1583796B-AC8A-F906-202B-6BFB0AF3D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42" y="4931426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0" descr="Одноклассники бесплатно иконка">
            <a:hlinkClick r:id="rId10"/>
            <a:extLst>
              <a:ext uri="{FF2B5EF4-FFF2-40B4-BE49-F238E27FC236}">
                <a16:creationId xmlns:a16="http://schemas.microsoft.com/office/drawing/2014/main" id="{1413DC7D-F2E5-2071-374D-B4C6B91A21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42" y="569996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DD25DC-510A-87B2-E2FC-AA6D4E3EABD4}"/>
              </a:ext>
            </a:extLst>
          </p:cNvPr>
          <p:cNvSpPr txBox="1"/>
          <p:nvPr userDrawn="1"/>
        </p:nvSpPr>
        <p:spPr>
          <a:xfrm>
            <a:off x="4756934" y="4025485"/>
            <a:ext cx="7841466" cy="2006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https://vk.com/medcollege_1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https://t.me/medcollege_1</a:t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https://www.youtube.com/channel/UC976BgS3sGwS2URMwc404dQ</a:t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12"/>
              </a:rPr>
              <a:t>https://zen.yandex.ru/medcollege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13"/>
              </a:rPr>
              <a:t>https://ok.ru/group/5477156021881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8571F12-F8A5-3A3B-9E34-273A14CB64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8" y="4608479"/>
            <a:ext cx="1338262" cy="13382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F5518F1-56FD-2F14-ED4B-29063E784E7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247"/>
            <a:ext cx="12192000" cy="2133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872FB0-EE88-0FAB-9FB9-C0D874856C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42" y="5328503"/>
            <a:ext cx="323849" cy="3238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8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57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DD1445EF-C067-436A-BC1B-5C5F56A436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403787" y="6420679"/>
            <a:ext cx="1716157" cy="3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400" b="0">
                <a:solidFill>
                  <a:srgbClr val="00AB84"/>
                </a:solidFill>
                <a:latin typeface="HelveticaNeueCyr" panose="02000503040000020004" pitchFamily="2" charset="-52"/>
              </a:defRPr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cs typeface="Arial" panose="020B0604020202020204" pitchFamily="34" charset="0"/>
            </a:endParaRP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13A3A7F3-23AF-46CC-B737-BDBB7747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AB84"/>
                </a:solidFill>
                <a:latin typeface="HelveticaNeueCyr" panose="02000503040000020004" pitchFamily="2" charset="-52"/>
              </a:defRPr>
            </a:lvl1pPr>
          </a:lstStyle>
          <a:p>
            <a:pPr algn="ctr" hangingPunct="1">
              <a:defRPr/>
            </a:pPr>
            <a:r>
              <a:rPr lang="en-US" sz="1400" kern="1200" dirty="0">
                <a:cs typeface="Arial" panose="020B0604020202020204" pitchFamily="34" charset="0"/>
              </a:rPr>
              <a:t>medcollege</a:t>
            </a:r>
            <a:r>
              <a:rPr lang="en-US" sz="1200" kern="1200" dirty="0">
                <a:cs typeface="Arial" panose="020B0604020202020204" pitchFamily="34" charset="0"/>
              </a:rPr>
              <a:t>.ru</a:t>
            </a:r>
            <a:endParaRPr lang="ru-RU" kern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4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14" r:id="rId3"/>
    <p:sldLayoutId id="2147483712" r:id="rId4"/>
    <p:sldLayoutId id="2147483709" r:id="rId5"/>
    <p:sldLayoutId id="2147483707" r:id="rId6"/>
    <p:sldLayoutId id="2147483713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NeueCyr" panose="02000503040000020004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NeueCyr" panose="02000503040000020004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NeueCyr" panose="02000503040000020004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NeueCyr" panose="02000503040000020004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NeueCyr" panose="02000503040000020004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NeueCyr" panose="02000503040000020004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image" Target="../media/image4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hyperlink" Target="https://www.pexels.com/ru-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laticon.com/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flaticon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34.emf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49.emf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emf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53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isk.yandex.ru/d/oYFTybJd_YzaX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098035-E1FF-1F6A-C311-9C9F97088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"/>
            <a:ext cx="12192000" cy="68559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EC2A4E-3DAC-227C-E396-734DCFDB48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DA5">
                  <a:alpha val="80000"/>
                </a:srgbClr>
              </a:gs>
              <a:gs pos="0">
                <a:srgbClr val="00AB84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AB8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FC3F0-C462-DC7A-8097-5BEB4943FE8F}"/>
              </a:ext>
            </a:extLst>
          </p:cNvPr>
          <p:cNvSpPr txBox="1"/>
          <p:nvPr/>
        </p:nvSpPr>
        <p:spPr>
          <a:xfrm>
            <a:off x="2523363" y="4266632"/>
            <a:ext cx="4708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  <a:t>ОБРАЗЕЦ ЗАГОЛОВКА</a:t>
            </a:r>
            <a:endParaRPr lang="ru-RU" sz="4000" b="1" dirty="0">
              <a:latin typeface="HelveticaNeueCyr" panose="02000503040000020004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E4530-03F1-19EF-4A30-A4B5FCFF23C1}"/>
              </a:ext>
            </a:extLst>
          </p:cNvPr>
          <p:cNvSpPr txBox="1"/>
          <p:nvPr/>
        </p:nvSpPr>
        <p:spPr>
          <a:xfrm>
            <a:off x="7382082" y="4666741"/>
            <a:ext cx="436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  <a:t>Образец </a:t>
            </a:r>
            <a:b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</a:br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  <a:t>подзаголовка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0286E00-07F0-5A99-6E88-8DA8C89E0F07}"/>
              </a:ext>
            </a:extLst>
          </p:cNvPr>
          <p:cNvGrpSpPr/>
          <p:nvPr/>
        </p:nvGrpSpPr>
        <p:grpSpPr>
          <a:xfrm>
            <a:off x="735361" y="4208351"/>
            <a:ext cx="1440000" cy="1440000"/>
            <a:chOff x="3673498" y="1483019"/>
            <a:chExt cx="2376355" cy="2473847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F4CADC8-A765-C385-3739-4489E58444FE}"/>
                </a:ext>
              </a:extLst>
            </p:cNvPr>
            <p:cNvSpPr/>
            <p:nvPr/>
          </p:nvSpPr>
          <p:spPr>
            <a:xfrm>
              <a:off x="3673498" y="1483019"/>
              <a:ext cx="2376355" cy="2473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A5AED08-FBEA-A23E-61B9-A37DEE871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712" y="2167336"/>
              <a:ext cx="1243927" cy="1242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2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E4153F1-2F7C-402F-A3F0-5498212521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10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C3B2C913-572F-4AB2-BEF6-1782096A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198DE4C-BB50-406D-8684-C296BDEB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СО ШРИФТАМИ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96C88-ACAD-43BE-B2FB-1FDE885B76E9}"/>
              </a:ext>
            </a:extLst>
          </p:cNvPr>
          <p:cNvSpPr txBox="1"/>
          <p:nvPr/>
        </p:nvSpPr>
        <p:spPr>
          <a:xfrm>
            <a:off x="2711624" y="1983029"/>
            <a:ext cx="716527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Минимальный размер шрифта для значимой </a:t>
            </a:r>
            <a:b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информации – 18 </a:t>
            </a:r>
            <a:r>
              <a:rPr lang="en-US" dirty="0" err="1">
                <a:solidFill>
                  <a:schemeClr val="tx1"/>
                </a:solidFill>
                <a:latin typeface="HelveticaNeueCyr" panose="02000503040000020004" pitchFamily="2" charset="-52"/>
              </a:rPr>
              <a:t>pt</a:t>
            </a:r>
            <a:r>
              <a:rPr lang="en-US" dirty="0">
                <a:solidFill>
                  <a:schemeClr val="tx1"/>
                </a:solidFill>
                <a:latin typeface="HelveticaNeueCyr" panose="02000503040000020004" pitchFamily="2" charset="-52"/>
              </a:rPr>
              <a:t>*</a:t>
            </a:r>
            <a:endParaRPr lang="ru-RU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HelveticaNeueCyr" panose="02000503040000020004" pitchFamily="2" charset="-52"/>
              </a:rPr>
              <a:t>Цвет текста на белом поле – 100% черный для презентаций, представляемых в больших залах через проектор (для большей контрастности)</a:t>
            </a:r>
          </a:p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Для презентаций на компьютерах и больших телевизорах - цвет текста на белом фоне 80% черного</a:t>
            </a:r>
          </a:p>
          <a:p>
            <a:pPr marL="469800" indent="-342900"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Размер шрифта для важных цифр примерно в </a:t>
            </a:r>
            <a:r>
              <a:rPr lang="ru-RU" sz="3200" dirty="0">
                <a:solidFill>
                  <a:srgbClr val="005FAB"/>
                </a:solidFill>
                <a:latin typeface="HelveticaNeueCyr" panose="02000503040000020004" pitchFamily="2" charset="-52"/>
              </a:rPr>
              <a:t>2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 раза крупнее, чем прочий текст и выделяется цветом</a:t>
            </a:r>
          </a:p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endParaRPr lang="ru-RU" sz="20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6C323-8681-43BF-8E96-176F6BA6CF86}"/>
              </a:ext>
            </a:extLst>
          </p:cNvPr>
          <p:cNvSpPr txBox="1"/>
          <p:nvPr/>
        </p:nvSpPr>
        <p:spPr>
          <a:xfrm>
            <a:off x="757635" y="5877272"/>
            <a:ext cx="6938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*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Размер шрифта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сносок – 1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6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pt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 HelveticaNeueCyr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Курсив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и серого цвета</a:t>
            </a:r>
            <a:endParaRPr lang="en-US" sz="1600" i="1" dirty="0">
              <a:solidFill>
                <a:schemeClr val="bg1">
                  <a:lumMod val="50000"/>
                </a:schemeClr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222E961-DDF9-458A-B23C-2D0901368EF3}"/>
              </a:ext>
            </a:extLst>
          </p:cNvPr>
          <p:cNvCxnSpPr/>
          <p:nvPr/>
        </p:nvCxnSpPr>
        <p:spPr>
          <a:xfrm>
            <a:off x="766763" y="5805264"/>
            <a:ext cx="106584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18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82550DB-974D-484F-95DB-8D4CB37DE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БУЛЛИТ ПОИНТАМИ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2BC039-CD4A-4435-88E1-1088C2C86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60" y="2853403"/>
            <a:ext cx="1375426" cy="14242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293548-BA0A-4CA9-980F-C2BD1D4A094B}"/>
              </a:ext>
            </a:extLst>
          </p:cNvPr>
          <p:cNvSpPr/>
          <p:nvPr/>
        </p:nvSpPr>
        <p:spPr>
          <a:xfrm>
            <a:off x="4239840" y="2324763"/>
            <a:ext cx="592016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42000">
              <a:spcBef>
                <a:spcPts val="1200"/>
              </a:spcBef>
              <a:buClr>
                <a:srgbClr val="00AB80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В качестве буллит поинта выбирается значок из этого текстового бокса</a:t>
            </a:r>
          </a:p>
          <a:p>
            <a:pPr marL="360000" indent="-3420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 выбирается в зависимости от контента. Буллиты на цветном фоне делаются контрастным цветом, к примеру, белым</a:t>
            </a:r>
          </a:p>
          <a:p>
            <a:pPr marL="360000" indent="-342000">
              <a:spcBef>
                <a:spcPts val="1200"/>
              </a:spcBef>
              <a:buClr>
                <a:schemeClr val="accent3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Размер буллита - стандартный для текущего размера шрифта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15441-1BD5-43D5-BCDD-B696213075FD}"/>
              </a:ext>
            </a:extLst>
          </p:cNvPr>
          <p:cNvSpPr txBox="1"/>
          <p:nvPr/>
        </p:nvSpPr>
        <p:spPr>
          <a:xfrm>
            <a:off x="2038636" y="1504023"/>
            <a:ext cx="8135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Буллит поинты позволяют структурировать информацию на слайде и облегчить ее восприятие.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F880B-22EA-47F1-B213-17F4C3D01CF3}"/>
              </a:ext>
            </a:extLst>
          </p:cNvPr>
          <p:cNvSpPr txBox="1"/>
          <p:nvPr/>
        </p:nvSpPr>
        <p:spPr>
          <a:xfrm>
            <a:off x="2031130" y="4985727"/>
            <a:ext cx="797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Если вам неудобно работать с текстовым списком, вы можете использовать следующие буллит поинты: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5AB77ED-C974-4898-844F-CB04D5F8B1F9}"/>
              </a:ext>
            </a:extLst>
          </p:cNvPr>
          <p:cNvSpPr/>
          <p:nvPr/>
        </p:nvSpPr>
        <p:spPr>
          <a:xfrm>
            <a:off x="3515440" y="5791140"/>
            <a:ext cx="253064" cy="253064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1A0D6E8-4D1C-4A40-B872-D0107CA57488}"/>
              </a:ext>
            </a:extLst>
          </p:cNvPr>
          <p:cNvSpPr/>
          <p:nvPr/>
        </p:nvSpPr>
        <p:spPr>
          <a:xfrm>
            <a:off x="4197349" y="5791140"/>
            <a:ext cx="253064" cy="253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FB3582A-1B0A-473A-AF34-5744D8FE4678}"/>
              </a:ext>
            </a:extLst>
          </p:cNvPr>
          <p:cNvSpPr/>
          <p:nvPr/>
        </p:nvSpPr>
        <p:spPr>
          <a:xfrm>
            <a:off x="4879258" y="5791140"/>
            <a:ext cx="253064" cy="25306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8023E64-8309-4C08-B9AA-8C9F4B36077F}"/>
              </a:ext>
            </a:extLst>
          </p:cNvPr>
          <p:cNvSpPr/>
          <p:nvPr/>
        </p:nvSpPr>
        <p:spPr>
          <a:xfrm>
            <a:off x="5561167" y="5791140"/>
            <a:ext cx="253064" cy="253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4066357-AF45-438C-8100-4E04481CD379}"/>
              </a:ext>
            </a:extLst>
          </p:cNvPr>
          <p:cNvSpPr/>
          <p:nvPr/>
        </p:nvSpPr>
        <p:spPr>
          <a:xfrm>
            <a:off x="7606894" y="5791140"/>
            <a:ext cx="253064" cy="253064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2C6024D-09FD-4BFF-AE43-AA86A6726F83}"/>
              </a:ext>
            </a:extLst>
          </p:cNvPr>
          <p:cNvSpPr/>
          <p:nvPr/>
        </p:nvSpPr>
        <p:spPr>
          <a:xfrm>
            <a:off x="8288803" y="5791140"/>
            <a:ext cx="253064" cy="253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4070654-C423-4DD8-AD3D-A328932BF6C4}"/>
              </a:ext>
            </a:extLst>
          </p:cNvPr>
          <p:cNvSpPr/>
          <p:nvPr/>
        </p:nvSpPr>
        <p:spPr>
          <a:xfrm>
            <a:off x="8970712" y="5791140"/>
            <a:ext cx="253064" cy="253064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33ED147-921E-4709-A609-044929F70982}"/>
              </a:ext>
            </a:extLst>
          </p:cNvPr>
          <p:cNvSpPr/>
          <p:nvPr/>
        </p:nvSpPr>
        <p:spPr>
          <a:xfrm>
            <a:off x="9652623" y="5791140"/>
            <a:ext cx="253064" cy="253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B03A9EF-ED7B-4FD1-B262-AC61CFE29A6B}"/>
              </a:ext>
            </a:extLst>
          </p:cNvPr>
          <p:cNvSpPr/>
          <p:nvPr/>
        </p:nvSpPr>
        <p:spPr>
          <a:xfrm>
            <a:off x="2151622" y="5791140"/>
            <a:ext cx="253064" cy="25306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7FBA5E4-1B83-4643-9EB7-38321599282A}"/>
              </a:ext>
            </a:extLst>
          </p:cNvPr>
          <p:cNvSpPr/>
          <p:nvPr/>
        </p:nvSpPr>
        <p:spPr>
          <a:xfrm>
            <a:off x="2833531" y="5791140"/>
            <a:ext cx="253064" cy="253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91874E0-2E36-421C-B5D9-8F58F98165F8}"/>
              </a:ext>
            </a:extLst>
          </p:cNvPr>
          <p:cNvSpPr/>
          <p:nvPr/>
        </p:nvSpPr>
        <p:spPr>
          <a:xfrm>
            <a:off x="6243076" y="5791140"/>
            <a:ext cx="253064" cy="253064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629F375-928A-47C1-AE40-C0F3F47D1CE3}"/>
              </a:ext>
            </a:extLst>
          </p:cNvPr>
          <p:cNvSpPr/>
          <p:nvPr/>
        </p:nvSpPr>
        <p:spPr>
          <a:xfrm>
            <a:off x="6924985" y="5791140"/>
            <a:ext cx="253064" cy="25306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BB00280-6D05-48C6-874D-43A298E2AB33}"/>
              </a:ext>
            </a:extLst>
          </p:cNvPr>
          <p:cNvSpPr/>
          <p:nvPr/>
        </p:nvSpPr>
        <p:spPr>
          <a:xfrm>
            <a:off x="1719100" y="5055828"/>
            <a:ext cx="253064" cy="253064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ижний колонтитул 24">
            <a:extLst>
              <a:ext uri="{FF2B5EF4-FFF2-40B4-BE49-F238E27FC236}">
                <a16:creationId xmlns:a16="http://schemas.microsoft.com/office/drawing/2014/main" id="{02916887-2378-4A52-871F-199DFF25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8234012B-33B9-4ECF-BB40-D8502F05D7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11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6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3771015-86BF-4C4E-ABA1-FE9CE578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ПОДЗАГОЛОВКИ НА СТРАНИЦЕ ПРЕЗЕНТАЦИИ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86053CA2-42DC-4C57-8391-AA79518F3079}"/>
              </a:ext>
            </a:extLst>
          </p:cNvPr>
          <p:cNvSpPr txBox="1"/>
          <p:nvPr/>
        </p:nvSpPr>
        <p:spPr>
          <a:xfrm>
            <a:off x="6524245" y="1954656"/>
            <a:ext cx="539472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2000" b="1" dirty="0">
                <a:solidFill>
                  <a:schemeClr val="accent3"/>
                </a:solidFill>
                <a:latin typeface="HelveticaNeueCyr" panose="02000503040000020004" pitchFamily="2" charset="-52"/>
              </a:rPr>
              <a:t>УЧЕБНЫЕ КОРПУСА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C79D389C-4205-4397-B487-8476EB5E4437}"/>
              </a:ext>
            </a:extLst>
          </p:cNvPr>
          <p:cNvSpPr txBox="1"/>
          <p:nvPr/>
        </p:nvSpPr>
        <p:spPr>
          <a:xfrm>
            <a:off x="6422520" y="2468863"/>
            <a:ext cx="5496449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Главный корпус 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г. Москва, Ленинский пр-т, д.35а</a:t>
            </a:r>
            <a:b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Метро Ленинский проспект</a:t>
            </a:r>
          </a:p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Структурное подразделение (СП №1)</a:t>
            </a:r>
            <a:b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г. Москва, Каширское шоссе, д.15, корп. 2</a:t>
            </a:r>
            <a:b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Метро Каширская</a:t>
            </a:r>
          </a:p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Структурное подразделение (СП №2)</a:t>
            </a:r>
            <a:b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Москва, </a:t>
            </a:r>
            <a:r>
              <a:rPr lang="ru-RU" dirty="0" err="1">
                <a:solidFill>
                  <a:schemeClr val="tx1"/>
                </a:solidFill>
                <a:latin typeface="HelveticaNeueCyr" panose="02000503040000020004" pitchFamily="2" charset="-52"/>
              </a:rPr>
              <a:t>Чуксин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 тупик, д.6</a:t>
            </a:r>
            <a:b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Платформа Гражданская МЦД-2</a:t>
            </a:r>
          </a:p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448650" indent="-288000">
              <a:buClr>
                <a:schemeClr val="accent3"/>
              </a:buClr>
              <a:buSzPct val="100000"/>
              <a:buFont typeface="Calibri" panose="020F0502020204030204" pitchFamily="34" charset="0"/>
              <a:buChar char="●"/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Структурное подразделение (СП №3)</a:t>
            </a:r>
            <a:b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г. Москва, ул. Ивантеевская, д.25, корп.1</a:t>
            </a:r>
            <a:b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Метро Площадь Подбельского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2151E-8924-47B2-8FD1-BC44CBE31C04}"/>
              </a:ext>
            </a:extLst>
          </p:cNvPr>
          <p:cNvSpPr txBox="1"/>
          <p:nvPr/>
        </p:nvSpPr>
        <p:spPr>
          <a:xfrm>
            <a:off x="778223" y="3086994"/>
            <a:ext cx="4989672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3200" b="1" dirty="0">
                <a:solidFill>
                  <a:srgbClr val="005FAB"/>
                </a:solidFill>
                <a:latin typeface="HelveticaNeueCyr" panose="02000503040000020004" pitchFamily="2" charset="-52"/>
              </a:rPr>
              <a:t>64 </a:t>
            </a:r>
            <a:r>
              <a:rPr lang="ru-RU" sz="1600" b="1" dirty="0">
                <a:solidFill>
                  <a:srgbClr val="005FAB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Профилактика правонарушений, экстремизма, терроризма, воспитание правовой культуры, толерантности</a:t>
            </a:r>
          </a:p>
          <a:p>
            <a:r>
              <a:rPr lang="ru-RU" sz="3200" b="1" dirty="0">
                <a:solidFill>
                  <a:schemeClr val="accent3"/>
                </a:solidFill>
                <a:latin typeface="HelveticaNeueCyr" panose="02000503040000020004" pitchFamily="2" charset="-52"/>
              </a:rPr>
              <a:t>51</a:t>
            </a:r>
            <a:r>
              <a:rPr lang="ru-RU" sz="3200" b="1" dirty="0">
                <a:solidFill>
                  <a:srgbClr val="77A9CB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b="1" dirty="0">
                <a:solidFill>
                  <a:srgbClr val="77A9CB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Пропаганда и внедрение здорового образа жизни и экологической культуры</a:t>
            </a:r>
          </a:p>
          <a:p>
            <a:r>
              <a:rPr lang="ru-RU" sz="3200" b="1" dirty="0">
                <a:solidFill>
                  <a:srgbClr val="005FAB"/>
                </a:solidFill>
                <a:latin typeface="HelveticaNeueCyr" panose="02000503040000020004" pitchFamily="2" charset="-52"/>
              </a:rPr>
              <a:t>40 </a:t>
            </a:r>
            <a:r>
              <a:rPr lang="ru-RU" sz="1600" b="1" dirty="0">
                <a:solidFill>
                  <a:srgbClr val="005FAB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Мероприятия по профессиональному воспитанию</a:t>
            </a:r>
          </a:p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accent3"/>
                </a:solidFill>
                <a:latin typeface="HelveticaNeueCyr" panose="02000503040000020004" pitchFamily="2" charset="-52"/>
              </a:rPr>
              <a:t>38</a:t>
            </a:r>
            <a:r>
              <a:rPr lang="ru-RU" sz="3200" b="1" dirty="0">
                <a:solidFill>
                  <a:srgbClr val="77A9CB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b="1" dirty="0">
                <a:solidFill>
                  <a:srgbClr val="77A9CB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Гражданско-патриотическое и правовое воспитание</a:t>
            </a:r>
          </a:p>
          <a:p>
            <a:r>
              <a:rPr lang="ru-RU" sz="1600" i="1" dirty="0">
                <a:solidFill>
                  <a:srgbClr val="66AEE9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				и другие</a:t>
            </a:r>
            <a:endParaRPr lang="ru-RU" sz="1600" i="1" dirty="0">
              <a:solidFill>
                <a:srgbClr val="66AEE9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89C01-2DA0-40E2-B1FD-B1BBF162DAA7}"/>
              </a:ext>
            </a:extLst>
          </p:cNvPr>
          <p:cNvSpPr txBox="1"/>
          <p:nvPr/>
        </p:nvSpPr>
        <p:spPr>
          <a:xfrm>
            <a:off x="1884417" y="1364459"/>
            <a:ext cx="991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Подзаголовки выделяются цветом, регистром и толщиной шрифта</a:t>
            </a: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250154B7-8E9A-4144-ADC1-A54C317CAA79}"/>
              </a:ext>
            </a:extLst>
          </p:cNvPr>
          <p:cNvSpPr txBox="1"/>
          <p:nvPr/>
        </p:nvSpPr>
        <p:spPr>
          <a:xfrm>
            <a:off x="778223" y="1978530"/>
            <a:ext cx="497204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2000" b="1" dirty="0">
                <a:solidFill>
                  <a:srgbClr val="005FAB"/>
                </a:solidFill>
                <a:latin typeface="HelveticaNeueCyr" panose="02000503040000020004" pitchFamily="2" charset="-52"/>
              </a:rPr>
              <a:t>БОЛЕЕ 300 МЕРОПРИЯТИЙ ПРОВЕЛИ В МЕДИЦИНСКОМ КОЛЛЕДЖЕ №1 </a:t>
            </a:r>
            <a:br>
              <a:rPr lang="ru-RU" sz="2000" b="1" dirty="0">
                <a:solidFill>
                  <a:srgbClr val="005FAB"/>
                </a:solidFill>
                <a:latin typeface="HelveticaNeueCyr" panose="02000503040000020004" pitchFamily="2" charset="-52"/>
              </a:rPr>
            </a:br>
            <a:r>
              <a:rPr lang="ru-RU" sz="2000" b="1" dirty="0">
                <a:solidFill>
                  <a:srgbClr val="005FAB"/>
                </a:solidFill>
                <a:latin typeface="HelveticaNeueCyr" panose="02000503040000020004" pitchFamily="2" charset="-52"/>
              </a:rPr>
              <a:t>В 2021 ГОДУ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E7FF320-6F90-44F0-8BF7-01CACD371F5E}"/>
              </a:ext>
            </a:extLst>
          </p:cNvPr>
          <p:cNvCxnSpPr>
            <a:cxnSpLocks/>
          </p:cNvCxnSpPr>
          <p:nvPr/>
        </p:nvCxnSpPr>
        <p:spPr>
          <a:xfrm>
            <a:off x="6095207" y="2069972"/>
            <a:ext cx="0" cy="410222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0E209E0F-14C2-496B-A81A-0FEC75B4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 dirty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3DBC4F1-6B09-4CE3-91B0-10EF7B7DFF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1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282971A-80CF-483F-A113-22A2568C2D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РАБОТА С ТАБЛИЦАМИ</a:t>
            </a:r>
          </a:p>
        </p:txBody>
      </p:sp>
    </p:spTree>
    <p:extLst>
      <p:ext uri="{BB962C8B-B14F-4D97-AF65-F5344CB8AC3E}">
        <p14:creationId xmlns:p14="http://schemas.microsoft.com/office/powerpoint/2010/main" val="142268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8C4D894-25A5-4A6F-8B7B-2F43B20E7A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04F03A-9B1C-44AA-AC5C-04122516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7E6355-D60D-4AF3-B74F-555C66CB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99" y="423774"/>
            <a:ext cx="9510560" cy="1104404"/>
          </a:xfrm>
        </p:spPr>
        <p:txBody>
          <a:bodyPr/>
          <a:lstStyle/>
          <a:p>
            <a:r>
              <a:rPr lang="ru-RU" dirty="0"/>
              <a:t>РАБОТА С ТАБЛИЦАМИ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972E8-FDF8-487D-814C-C5605A789FD6}"/>
              </a:ext>
            </a:extLst>
          </p:cNvPr>
          <p:cNvSpPr txBox="1"/>
          <p:nvPr/>
        </p:nvSpPr>
        <p:spPr>
          <a:xfrm>
            <a:off x="669303" y="2089695"/>
            <a:ext cx="604296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2650" indent="-285750">
              <a:spcAft>
                <a:spcPts val="900"/>
              </a:spcAft>
              <a:buClr>
                <a:schemeClr val="bg1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 цифр положительных динамик и тенденций  </a:t>
            </a:r>
          </a:p>
          <a:p>
            <a:pPr marL="412650" indent="-285750">
              <a:spcAft>
                <a:spcPts val="900"/>
              </a:spcAft>
              <a:buClr>
                <a:schemeClr val="bg1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 цифр отрицательных динамик и тенденций </a:t>
            </a:r>
            <a:endParaRPr lang="ru-RU" dirty="0">
              <a:solidFill>
                <a:srgbClr val="B51030"/>
              </a:solidFill>
              <a:latin typeface="HelveticaNeueCyr" panose="02000503040000020004" pitchFamily="2" charset="-52"/>
            </a:endParaRPr>
          </a:p>
          <a:p>
            <a:pPr marL="412650" lvl="0" indent="-285750">
              <a:buClr>
                <a:schemeClr val="tx1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 фона колонок с важной информацией выбирается в зависимости от контента и цветового оформления страницы. Обязательно соблюдение цветового контраста между фоном и данными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BE3A531-34DE-4A78-947A-81917A688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308287"/>
              </p:ext>
            </p:extLst>
          </p:nvPr>
        </p:nvGraphicFramePr>
        <p:xfrm>
          <a:off x="7091564" y="1966554"/>
          <a:ext cx="3965374" cy="1867285"/>
        </p:xfrm>
        <a:graphic>
          <a:graphicData uri="http://schemas.openxmlformats.org/drawingml/2006/table">
            <a:tbl>
              <a:tblPr firstRow="1"/>
              <a:tblGrid>
                <a:gridCol w="1832417">
                  <a:extLst>
                    <a:ext uri="{9D8B030D-6E8A-4147-A177-3AD203B41FA5}">
                      <a16:colId xmlns:a16="http://schemas.microsoft.com/office/drawing/2014/main" val="575558793"/>
                    </a:ext>
                  </a:extLst>
                </a:gridCol>
                <a:gridCol w="2132957">
                  <a:extLst>
                    <a:ext uri="{9D8B030D-6E8A-4147-A177-3AD203B41FA5}">
                      <a16:colId xmlns:a16="http://schemas.microsoft.com/office/drawing/2014/main" val="3686813293"/>
                    </a:ext>
                  </a:extLst>
                </a:gridCol>
              </a:tblGrid>
              <a:tr h="3734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D98E3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Текст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>
                          <a:solidFill>
                            <a:srgbClr val="3D98E3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Значение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004409"/>
                  </a:ext>
                </a:extLst>
              </a:tr>
              <a:tr h="3734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B60E2B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b="1" dirty="0">
                          <a:solidFill>
                            <a:srgbClr val="B60E2B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8</a:t>
                      </a:r>
                      <a:endParaRPr lang="ru-RU" sz="1800" b="1" dirty="0">
                        <a:solidFill>
                          <a:srgbClr val="B60E2B"/>
                        </a:solidFill>
                        <a:latin typeface="HelveticaNeueCyr" panose="02000503040000020004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427537"/>
                  </a:ext>
                </a:extLst>
              </a:tr>
              <a:tr h="3734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AB80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1800" b="1" dirty="0">
                          <a:solidFill>
                            <a:srgbClr val="00AB80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11</a:t>
                      </a:r>
                      <a:endParaRPr lang="ru-RU" sz="1800" b="1" dirty="0">
                        <a:solidFill>
                          <a:srgbClr val="00AB80"/>
                        </a:solidFill>
                        <a:latin typeface="HelveticaNeueCyr" panose="02000503040000020004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476903"/>
                  </a:ext>
                </a:extLst>
              </a:tr>
              <a:tr h="3734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2017"/>
                  </a:ext>
                </a:extLst>
              </a:tr>
              <a:tr h="3734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20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HelveticaNeueCyr" panose="02000503040000020004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9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560796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947E919-5518-4E3D-861B-5796266BD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982981"/>
              </p:ext>
            </p:extLst>
          </p:nvPr>
        </p:nvGraphicFramePr>
        <p:xfrm>
          <a:off x="7154570" y="4376897"/>
          <a:ext cx="3965374" cy="1803785"/>
        </p:xfrm>
        <a:graphic>
          <a:graphicData uri="http://schemas.openxmlformats.org/drawingml/2006/table">
            <a:tbl>
              <a:tblPr firstRow="1"/>
              <a:tblGrid>
                <a:gridCol w="1832417">
                  <a:extLst>
                    <a:ext uri="{9D8B030D-6E8A-4147-A177-3AD203B41FA5}">
                      <a16:colId xmlns:a16="http://schemas.microsoft.com/office/drawing/2014/main" val="575558793"/>
                    </a:ext>
                  </a:extLst>
                </a:gridCol>
                <a:gridCol w="2132957">
                  <a:extLst>
                    <a:ext uri="{9D8B030D-6E8A-4147-A177-3AD203B41FA5}">
                      <a16:colId xmlns:a16="http://schemas.microsoft.com/office/drawing/2014/main" val="3686813293"/>
                    </a:ext>
                  </a:extLst>
                </a:gridCol>
              </a:tblGrid>
              <a:tr h="3607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D98E3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Текст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>
                          <a:solidFill>
                            <a:srgbClr val="3D98E3"/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Значение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004409"/>
                  </a:ext>
                </a:extLst>
              </a:tr>
              <a:tr h="3607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8</a:t>
                      </a:r>
                      <a:endParaRPr lang="ru-RU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HelveticaNeueCyr" panose="02000503040000020004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427537"/>
                  </a:ext>
                </a:extLst>
              </a:tr>
              <a:tr h="3607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11</a:t>
                      </a:r>
                      <a:endParaRPr lang="ru-RU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HelveticaNeueCyr" panose="02000503040000020004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476903"/>
                  </a:ext>
                </a:extLst>
              </a:tr>
              <a:tr h="3607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2017"/>
                  </a:ext>
                </a:extLst>
              </a:tr>
              <a:tr h="3607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20</a:t>
                      </a:r>
                      <a:endParaRPr lang="ru-RU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HelveticaNeueCyr" panose="02000503040000020004" pitchFamily="2" charset="-5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560796"/>
                  </a:ext>
                </a:extLst>
              </a:tr>
            </a:tbl>
          </a:graphicData>
        </a:graphic>
      </p:graphicFrame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83119047-59DF-4285-BC17-6DFE6C75B93C}"/>
              </a:ext>
            </a:extLst>
          </p:cNvPr>
          <p:cNvSpPr/>
          <p:nvPr/>
        </p:nvSpPr>
        <p:spPr>
          <a:xfrm>
            <a:off x="6590856" y="1782514"/>
            <a:ext cx="337646" cy="2599523"/>
          </a:xfrm>
          <a:prstGeom prst="rightBrace">
            <a:avLst>
              <a:gd name="adj1" fmla="val 49708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F746B64F-7A39-44BA-89E2-A20E7635E9F7}"/>
              </a:ext>
            </a:extLst>
          </p:cNvPr>
          <p:cNvSpPr/>
          <p:nvPr/>
        </p:nvSpPr>
        <p:spPr>
          <a:xfrm>
            <a:off x="6590856" y="4553146"/>
            <a:ext cx="337646" cy="1751211"/>
          </a:xfrm>
          <a:prstGeom prst="rightBrace">
            <a:avLst>
              <a:gd name="adj1" fmla="val 49708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A894982-32A6-41AF-B50A-12F52203B727}"/>
              </a:ext>
            </a:extLst>
          </p:cNvPr>
          <p:cNvSpPr>
            <a:spLocks noChangeAspect="1"/>
          </p:cNvSpPr>
          <p:nvPr/>
        </p:nvSpPr>
        <p:spPr>
          <a:xfrm>
            <a:off x="809700" y="2115703"/>
            <a:ext cx="265960" cy="265960"/>
          </a:xfrm>
          <a:prstGeom prst="ellipse">
            <a:avLst/>
          </a:prstGeom>
          <a:solidFill>
            <a:srgbClr val="00A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F7E8AE-C46C-4AFC-BD84-9B292927989B}"/>
              </a:ext>
            </a:extLst>
          </p:cNvPr>
          <p:cNvSpPr>
            <a:spLocks noChangeAspect="1"/>
          </p:cNvSpPr>
          <p:nvPr/>
        </p:nvSpPr>
        <p:spPr>
          <a:xfrm>
            <a:off x="809700" y="2555864"/>
            <a:ext cx="265960" cy="265960"/>
          </a:xfrm>
          <a:prstGeom prst="ellipse">
            <a:avLst/>
          </a:prstGeom>
          <a:solidFill>
            <a:srgbClr val="B6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11476A-DF8F-40CC-971A-F7906C13223B}"/>
              </a:ext>
            </a:extLst>
          </p:cNvPr>
          <p:cNvSpPr txBox="1"/>
          <p:nvPr/>
        </p:nvSpPr>
        <p:spPr>
          <a:xfrm>
            <a:off x="617844" y="5007521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2650" lvl="0" indent="-285750">
              <a:buClr>
                <a:schemeClr val="tx1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Для облегчения восприятия информации в больших таблицах рекомендуется чередовать белый и светло-серый цвета строк</a:t>
            </a:r>
          </a:p>
        </p:txBody>
      </p:sp>
    </p:spTree>
    <p:extLst>
      <p:ext uri="{BB962C8B-B14F-4D97-AF65-F5344CB8AC3E}">
        <p14:creationId xmlns:p14="http://schemas.microsoft.com/office/powerpoint/2010/main" val="2847936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ECEB77-F186-4EF0-863B-9FC4657A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603" y="499357"/>
            <a:ext cx="9510560" cy="1104404"/>
          </a:xfrm>
        </p:spPr>
        <p:txBody>
          <a:bodyPr/>
          <a:lstStyle/>
          <a:p>
            <a:r>
              <a:rPr lang="ru-RU" dirty="0"/>
              <a:t>ПРИМЕР ТАБЛИЦЫ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6230B96-0E7A-417A-9F62-35A5DE1C6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079004"/>
              </p:ext>
            </p:extLst>
          </p:nvPr>
        </p:nvGraphicFramePr>
        <p:xfrm>
          <a:off x="766763" y="2218063"/>
          <a:ext cx="10658474" cy="3252606"/>
        </p:xfrm>
        <a:graphic>
          <a:graphicData uri="http://schemas.openxmlformats.org/drawingml/2006/table">
            <a:tbl>
              <a:tblPr firstRow="1"/>
              <a:tblGrid>
                <a:gridCol w="3101216">
                  <a:extLst>
                    <a:ext uri="{9D8B030D-6E8A-4147-A177-3AD203B41FA5}">
                      <a16:colId xmlns:a16="http://schemas.microsoft.com/office/drawing/2014/main" val="452643160"/>
                    </a:ext>
                  </a:extLst>
                </a:gridCol>
                <a:gridCol w="1632052">
                  <a:extLst>
                    <a:ext uri="{9D8B030D-6E8A-4147-A177-3AD203B41FA5}">
                      <a16:colId xmlns:a16="http://schemas.microsoft.com/office/drawing/2014/main" val="4188822387"/>
                    </a:ext>
                  </a:extLst>
                </a:gridCol>
                <a:gridCol w="1559274">
                  <a:extLst>
                    <a:ext uri="{9D8B030D-6E8A-4147-A177-3AD203B41FA5}">
                      <a16:colId xmlns:a16="http://schemas.microsoft.com/office/drawing/2014/main" val="1620682032"/>
                    </a:ext>
                  </a:extLst>
                </a:gridCol>
                <a:gridCol w="2093378">
                  <a:extLst>
                    <a:ext uri="{9D8B030D-6E8A-4147-A177-3AD203B41FA5}">
                      <a16:colId xmlns:a16="http://schemas.microsoft.com/office/drawing/2014/main" val="149640853"/>
                    </a:ext>
                  </a:extLst>
                </a:gridCol>
                <a:gridCol w="2272554">
                  <a:extLst>
                    <a:ext uri="{9D8B030D-6E8A-4147-A177-3AD203B41FA5}">
                      <a16:colId xmlns:a16="http://schemas.microsoft.com/office/drawing/2014/main" val="1383466516"/>
                    </a:ext>
                  </a:extLst>
                </a:gridCol>
              </a:tblGrid>
              <a:tr h="372606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kern="1200" cap="none" dirty="0">
                          <a:solidFill>
                            <a:srgbClr val="0040AE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Название столбца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kern="1200" cap="none" dirty="0">
                          <a:solidFill>
                            <a:srgbClr val="0040AE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Название столбца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kern="1200" cap="none" dirty="0">
                          <a:solidFill>
                            <a:srgbClr val="0040AE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Название столбца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kern="1200" cap="none" dirty="0">
                          <a:solidFill>
                            <a:srgbClr val="0040AE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Название столбца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kern="1200" cap="none" dirty="0">
                          <a:solidFill>
                            <a:srgbClr val="0040AE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Название столбца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560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6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2002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ln>
                            <a:noFill/>
                          </a:ln>
                          <a:solidFill>
                            <a:srgbClr val="B51030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86"/>
                          </a:solidFill>
                          <a:effectLst/>
                          <a:uLnTx/>
                          <a:uFillTx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8556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solidFill>
                            <a:srgbClr val="00B086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  <a:sym typeface="Arial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93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solidFill>
                            <a:srgbClr val="00B086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  <a:sym typeface="Arial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339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715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200%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solidFill>
                            <a:srgbClr val="B51030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  <a:sym typeface="Arial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166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cap="none" dirty="0">
                          <a:solidFill>
                            <a:srgbClr val="00B086"/>
                          </a:solidFill>
                          <a:effectLst/>
                          <a:latin typeface="HelveticaNeueCyr" panose="02000503040000020004" pitchFamily="2" charset="-52"/>
                          <a:ea typeface="Calibri"/>
                          <a:cs typeface="Arial" panose="020B0604020202020204" pitchFamily="34" charset="0"/>
                          <a:sym typeface="Arial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HelveticaNeueCyr" panose="02000503040000020004" pitchFamily="2" charset="-52"/>
                          <a:cs typeface="Arial" panose="020B0604020202020204" pitchFamily="34" charset="0"/>
                        </a:rPr>
                        <a:t>Пример текста</a:t>
                      </a:r>
                    </a:p>
                  </a:txBody>
                  <a:tcPr marL="90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800805"/>
                  </a:ext>
                </a:extLst>
              </a:tr>
            </a:tbl>
          </a:graphicData>
        </a:graphic>
      </p:graphicFrame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A2B89B-5126-440E-9A18-1CE8B466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0E1BEA-C6E2-484A-AFD3-C1C166AAFB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9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A6475F-9E49-425C-851F-94D22088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99" y="466421"/>
            <a:ext cx="9510560" cy="1104404"/>
          </a:xfrm>
        </p:spPr>
        <p:txBody>
          <a:bodyPr/>
          <a:lstStyle/>
          <a:p>
            <a:r>
              <a:rPr lang="ru-RU" dirty="0"/>
              <a:t>ПРИМЕР ПРЕДСТАВЛЕНИЯ ВАЖНЫХ ЦИФР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85DDCE3-F7E8-4DE1-AA05-9D594D6E0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067596"/>
              </p:ext>
            </p:extLst>
          </p:nvPr>
        </p:nvGraphicFramePr>
        <p:xfrm>
          <a:off x="766763" y="1570825"/>
          <a:ext cx="4215140" cy="447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6537">
                  <a:extLst>
                    <a:ext uri="{9D8B030D-6E8A-4147-A177-3AD203B41FA5}">
                      <a16:colId xmlns:a16="http://schemas.microsoft.com/office/drawing/2014/main" val="273700342"/>
                    </a:ext>
                  </a:extLst>
                </a:gridCol>
                <a:gridCol w="1348603">
                  <a:extLst>
                    <a:ext uri="{9D8B030D-6E8A-4147-A177-3AD203B41FA5}">
                      <a16:colId xmlns:a16="http://schemas.microsoft.com/office/drawing/2014/main" val="864376387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</a:t>
                      </a:r>
                    </a:p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столбца</a:t>
                      </a:r>
                    </a:p>
                  </a:txBody>
                  <a:tcPr marL="72000" marR="144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baseline="-25000" dirty="0">
                        <a:latin typeface="HelveticaNeueCyr" panose="02000503040000020004" pitchFamily="2" charset="-52"/>
                      </a:endParaRPr>
                    </a:p>
                  </a:txBody>
                  <a:tcPr marL="72000" marR="72000" marT="72000" marB="72000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392001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0" b="1" baseline="-25000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</a:rPr>
                        <a:t>166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218176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</a:rPr>
                        <a:t>103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50380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</a:rPr>
                        <a:t>207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2859124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</a:rPr>
                        <a:t>1037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03983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</a:rPr>
                        <a:t>3254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3405106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2"/>
                          </a:solidFill>
                          <a:latin typeface="HelveticaNeueCyr" panose="02000503040000020004" pitchFamily="2" charset="-52"/>
                        </a:rPr>
                        <a:t>46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297956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F637AA6-8AF3-4CA1-900D-0934C9B80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418414"/>
              </p:ext>
            </p:extLst>
          </p:nvPr>
        </p:nvGraphicFramePr>
        <p:xfrm>
          <a:off x="5158264" y="1570825"/>
          <a:ext cx="3076398" cy="3267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6254">
                  <a:extLst>
                    <a:ext uri="{9D8B030D-6E8A-4147-A177-3AD203B41FA5}">
                      <a16:colId xmlns:a16="http://schemas.microsoft.com/office/drawing/2014/main" val="273700342"/>
                    </a:ext>
                  </a:extLst>
                </a:gridCol>
                <a:gridCol w="1090144">
                  <a:extLst>
                    <a:ext uri="{9D8B030D-6E8A-4147-A177-3AD203B41FA5}">
                      <a16:colId xmlns:a16="http://schemas.microsoft.com/office/drawing/2014/main" val="864376387"/>
                    </a:ext>
                  </a:extLst>
                </a:gridCol>
              </a:tblGrid>
              <a:tr h="862923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b="1" dirty="0">
                          <a:solidFill>
                            <a:schemeClr val="accent3"/>
                          </a:solidFill>
                          <a:latin typeface="HelveticaNeueCyr" panose="02000503040000020004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</a:t>
                      </a:r>
                    </a:p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b="1" dirty="0">
                          <a:solidFill>
                            <a:schemeClr val="accent3"/>
                          </a:solidFill>
                          <a:latin typeface="HelveticaNeueCyr" panose="02000503040000020004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столбца</a:t>
                      </a:r>
                    </a:p>
                  </a:txBody>
                  <a:tcPr marL="72000" marR="144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baseline="-25000" dirty="0">
                        <a:latin typeface="HelveticaNeueCyr" panose="02000503040000020004" pitchFamily="2" charset="-52"/>
                      </a:endParaRPr>
                    </a:p>
                  </a:txBody>
                  <a:tcPr marL="144000" marR="72000" marT="72000" marB="72000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392001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0" b="1" baseline="-25000" dirty="0">
                          <a:solidFill>
                            <a:schemeClr val="accent3"/>
                          </a:solidFill>
                          <a:latin typeface="HelveticaNeueCyr" panose="02000503040000020004" pitchFamily="2" charset="-52"/>
                        </a:rPr>
                        <a:t>166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218176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3"/>
                          </a:solidFill>
                          <a:latin typeface="HelveticaNeueCyr" panose="02000503040000020004" pitchFamily="2" charset="-52"/>
                        </a:rPr>
                        <a:t>103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50380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3"/>
                          </a:solidFill>
                          <a:latin typeface="HelveticaNeueCyr" panose="02000503040000020004" pitchFamily="2" charset="-52"/>
                        </a:rPr>
                        <a:t>207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2859124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5000" b="1" baseline="-25000" dirty="0">
                          <a:solidFill>
                            <a:schemeClr val="accent3"/>
                          </a:solidFill>
                          <a:latin typeface="HelveticaNeueCyr" panose="02000503040000020004" pitchFamily="2" charset="-52"/>
                        </a:rPr>
                        <a:t>1037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03983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F750CCD1-09FA-4C1E-99C7-6E080BB6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781636"/>
              </p:ext>
            </p:extLst>
          </p:nvPr>
        </p:nvGraphicFramePr>
        <p:xfrm>
          <a:off x="8411023" y="1570825"/>
          <a:ext cx="3014215" cy="447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9733">
                  <a:extLst>
                    <a:ext uri="{9D8B030D-6E8A-4147-A177-3AD203B41FA5}">
                      <a16:colId xmlns:a16="http://schemas.microsoft.com/office/drawing/2014/main" val="273700342"/>
                    </a:ext>
                  </a:extLst>
                </a:gridCol>
                <a:gridCol w="1214482">
                  <a:extLst>
                    <a:ext uri="{9D8B030D-6E8A-4147-A177-3AD203B41FA5}">
                      <a16:colId xmlns:a16="http://schemas.microsoft.com/office/drawing/2014/main" val="864376387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i="0" kern="1200" dirty="0">
                          <a:solidFill>
                            <a:srgbClr val="005FAB"/>
                          </a:solidFill>
                          <a:effectLst/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Название</a:t>
                      </a:r>
                    </a:p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i="0" kern="1200" dirty="0">
                          <a:solidFill>
                            <a:srgbClr val="005FAB"/>
                          </a:solidFill>
                          <a:effectLst/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столбца</a:t>
                      </a:r>
                    </a:p>
                  </a:txBody>
                  <a:tcPr marL="72000" marR="144000" marT="72000" marB="72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baseline="-25000" dirty="0">
                        <a:latin typeface="HelveticaNeueCyr" panose="02000503040000020004" pitchFamily="2" charset="-52"/>
                      </a:endParaRPr>
                    </a:p>
                  </a:txBody>
                  <a:tcPr marL="144000" marR="72000" marT="72000" marB="72000" anchor="ctr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392001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0" b="1" baseline="-25000" dirty="0">
                          <a:solidFill>
                            <a:srgbClr val="005FAB"/>
                          </a:solidFill>
                          <a:latin typeface="HelveticaNeueCyr" panose="02000503040000020004" pitchFamily="2" charset="-52"/>
                        </a:rPr>
                        <a:t>9464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7218176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rgbClr val="005FAB"/>
                          </a:solidFill>
                          <a:latin typeface="HelveticaNeueCyr" panose="02000503040000020004" pitchFamily="2" charset="-52"/>
                        </a:rPr>
                        <a:t>50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50380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rgbClr val="005FAB"/>
                          </a:solidFill>
                          <a:latin typeface="HelveticaNeueCyr" panose="02000503040000020004" pitchFamily="2" charset="-52"/>
                        </a:rPr>
                        <a:t>1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2859124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rgbClr val="005FAB"/>
                          </a:solidFill>
                          <a:latin typeface="HelveticaNeueCyr" panose="02000503040000020004" pitchFamily="2" charset="-52"/>
                        </a:rPr>
                        <a:t>6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03983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rgbClr val="005FAB"/>
                          </a:solidFill>
                          <a:latin typeface="HelveticaNeueCyr" panose="02000503040000020004" pitchFamily="2" charset="-52"/>
                        </a:rPr>
                        <a:t>15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3405106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chemeClr val="tx1"/>
                          </a:solidFill>
                          <a:latin typeface="HelveticaNeueCyr" panose="02000503040000020004" pitchFamily="2" charset="-52"/>
                        </a:rPr>
                        <a:t>Значение</a:t>
                      </a: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5000" b="1" baseline="-25000" dirty="0">
                          <a:solidFill>
                            <a:srgbClr val="005FAB"/>
                          </a:solidFill>
                          <a:latin typeface="HelveticaNeueCyr" panose="02000503040000020004" pitchFamily="2" charset="-52"/>
                        </a:rPr>
                        <a:t>34</a:t>
                      </a:r>
                    </a:p>
                  </a:txBody>
                  <a:tcPr marL="72000" marR="72000" marT="72000" marB="180000" anchor="b">
                    <a:lnL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297956"/>
                  </a:ext>
                </a:extLst>
              </a:tr>
            </a:tbl>
          </a:graphicData>
        </a:graphic>
      </p:graphicFrame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16349C16-4886-427C-8ADD-9E4BED35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927F76B-58C1-47A0-B807-776F087E98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16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4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B1179A-370A-4AF0-A6E9-5B568A0BA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РАБОТА С ДИАГРАММАМИ</a:t>
            </a:r>
          </a:p>
        </p:txBody>
      </p:sp>
    </p:spTree>
    <p:extLst>
      <p:ext uri="{BB962C8B-B14F-4D97-AF65-F5344CB8AC3E}">
        <p14:creationId xmlns:p14="http://schemas.microsoft.com/office/powerpoint/2010/main" val="25376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869C2D6-3600-4E9F-9A4B-5E879331EF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18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D67E1552-849A-4CB1-9EF5-37776AEC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501DD3A-0AB2-4275-96B9-862417B6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ОСНОВНЫЕ ТИПЫ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427495F-C4DC-4871-951A-9014A1E36D03}"/>
              </a:ext>
            </a:extLst>
          </p:cNvPr>
          <p:cNvSpPr txBox="1"/>
          <p:nvPr/>
        </p:nvSpPr>
        <p:spPr>
          <a:xfrm>
            <a:off x="1365340" y="1570595"/>
            <a:ext cx="97546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Для того, чтобы наглядно продемонстрировать результаты работы, лучше всего использовать различные виды диаграмм и гистограмм. 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Чаще всего применяются следующие виды диаграмм и гистограмм: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HelveticaNeueCyr" panose="02000503040000020004" pitchFamily="2" charset="-5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Круговые и кольцевые диаграммы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– используются, чтобы показать вклад каждого или одного отдельного элемента в общий объем данных.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A29BEA5-6197-4581-B706-9831670EF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345559"/>
              </p:ext>
            </p:extLst>
          </p:nvPr>
        </p:nvGraphicFramePr>
        <p:xfrm>
          <a:off x="1952118" y="3473202"/>
          <a:ext cx="4532765" cy="271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237F27E-D08B-4B87-9460-A69693C0F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974716"/>
              </p:ext>
            </p:extLst>
          </p:nvPr>
        </p:nvGraphicFramePr>
        <p:xfrm>
          <a:off x="7568606" y="3471116"/>
          <a:ext cx="4444717" cy="271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CCFB49-1FBF-4E0A-912E-62C4E216A951}"/>
              </a:ext>
            </a:extLst>
          </p:cNvPr>
          <p:cNvSpPr txBox="1"/>
          <p:nvPr/>
        </p:nvSpPr>
        <p:spPr>
          <a:xfrm>
            <a:off x="731838" y="4239489"/>
            <a:ext cx="24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Пример использования круговой диаграммы, если нам необходимо сделать акцент на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одном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 элементе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87876-997D-453E-A9CA-71BD0FB27E7D}"/>
              </a:ext>
            </a:extLst>
          </p:cNvPr>
          <p:cNvSpPr txBox="1"/>
          <p:nvPr/>
        </p:nvSpPr>
        <p:spPr>
          <a:xfrm>
            <a:off x="6400991" y="4239489"/>
            <a:ext cx="2335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Пример использования кольцевой диаграммы, если мы хотим показать общую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структуру данных</a:t>
            </a:r>
          </a:p>
        </p:txBody>
      </p:sp>
      <p:cxnSp>
        <p:nvCxnSpPr>
          <p:cNvPr id="11" name="Straight Connector 26">
            <a:extLst>
              <a:ext uri="{FF2B5EF4-FFF2-40B4-BE49-F238E27FC236}">
                <a16:creationId xmlns:a16="http://schemas.microsoft.com/office/drawing/2014/main" id="{229FA882-AAD6-4F7B-9FB5-64832BD327EA}"/>
              </a:ext>
            </a:extLst>
          </p:cNvPr>
          <p:cNvCxnSpPr>
            <a:cxnSpLocks/>
          </p:cNvCxnSpPr>
          <p:nvPr/>
        </p:nvCxnSpPr>
        <p:spPr>
          <a:xfrm>
            <a:off x="6240016" y="3358777"/>
            <a:ext cx="0" cy="2619897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60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41EB507-9E5B-48A7-8AE8-F13ACDF321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19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559D3387-7EE2-4589-A05D-67AEA101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D9032C-C2D1-4954-99D2-8FB7D6AC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ОСНОВНЫЕ ТИПЫ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45F5514-FCDF-4BAA-87FB-725B3FE9F1F6}"/>
              </a:ext>
            </a:extLst>
          </p:cNvPr>
          <p:cNvSpPr txBox="1"/>
          <p:nvPr/>
        </p:nvSpPr>
        <p:spPr>
          <a:xfrm>
            <a:off x="636849" y="2275676"/>
            <a:ext cx="1082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Гистограммы с группировкой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– используются, чтобы наглядно сравнить группы данных. Гистограммы могут быть как вертикальными, так и горизонтальными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BDA5C72-CA75-48BE-8221-BECF580F0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244638"/>
              </p:ext>
            </p:extLst>
          </p:nvPr>
        </p:nvGraphicFramePr>
        <p:xfrm>
          <a:off x="5676900" y="2469157"/>
          <a:ext cx="5882108" cy="3430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9">
            <a:extLst>
              <a:ext uri="{FF2B5EF4-FFF2-40B4-BE49-F238E27FC236}">
                <a16:creationId xmlns:a16="http://schemas.microsoft.com/office/drawing/2014/main" id="{E9B83BE6-FFC4-4EF8-93E6-876D1C4928BF}"/>
              </a:ext>
            </a:extLst>
          </p:cNvPr>
          <p:cNvSpPr txBox="1"/>
          <p:nvPr/>
        </p:nvSpPr>
        <p:spPr>
          <a:xfrm>
            <a:off x="937793" y="4742945"/>
            <a:ext cx="4574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Пример использования гистограммы с группировкой, если мы хотим сравнить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несколько групп данных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738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5DB49DB-4A21-4028-A476-F3728A19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99" y="242566"/>
            <a:ext cx="9510560" cy="1104404"/>
          </a:xfrm>
        </p:spPr>
        <p:txBody>
          <a:bodyPr/>
          <a:lstStyle/>
          <a:p>
            <a:r>
              <a:rPr lang="ru-RU" dirty="0"/>
              <a:t>КАК ПОЛЬЗОВАТЬСЯ ШАБЛОНОМ НАШЕЙ ПРЕЗЕНТАЦИИ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C2C7F-34B9-432A-9E54-33FA8B25F21D}"/>
              </a:ext>
            </a:extLst>
          </p:cNvPr>
          <p:cNvSpPr txBox="1"/>
          <p:nvPr/>
        </p:nvSpPr>
        <p:spPr>
          <a:xfrm>
            <a:off x="1306047" y="3885498"/>
            <a:ext cx="205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26900" indent="0" algn="ctr">
              <a:lnSpc>
                <a:spcPct val="100000"/>
              </a:lnSpc>
              <a:buNone/>
            </a:pPr>
            <a:r>
              <a:rPr lang="ru-RU" sz="1800" dirty="0">
                <a:solidFill>
                  <a:schemeClr val="tx1"/>
                </a:solidFill>
              </a:rPr>
              <a:t>Открываем файл с шаблоном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56BA2A-E4FC-44A5-AA16-A800A70BE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6" y="2840431"/>
            <a:ext cx="1008112" cy="662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12A1F3-4765-4F04-9463-355E5752B004}"/>
              </a:ext>
            </a:extLst>
          </p:cNvPr>
          <p:cNvSpPr txBox="1"/>
          <p:nvPr/>
        </p:nvSpPr>
        <p:spPr>
          <a:xfrm>
            <a:off x="4903468" y="388549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26900" indent="0" algn="ctr">
              <a:lnSpc>
                <a:spcPct val="100000"/>
              </a:lnSpc>
              <a:buNone/>
            </a:pPr>
            <a:r>
              <a:rPr lang="ru-RU" sz="1800" dirty="0" err="1">
                <a:solidFill>
                  <a:schemeClr val="tx1"/>
                </a:solidFill>
              </a:rPr>
              <a:t>Пересохраняем</a:t>
            </a:r>
            <a:r>
              <a:rPr lang="ru-RU" sz="1800" dirty="0">
                <a:solidFill>
                  <a:schemeClr val="tx1"/>
                </a:solidFill>
              </a:rPr>
              <a:t> его</a:t>
            </a:r>
          </a:p>
          <a:p>
            <a:pPr marL="1269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tx1"/>
                </a:solidFill>
              </a:rPr>
              <a:t>с нужным вам 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названием на жесткий диск компьютера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960A1-5861-47DC-8BE2-DC442D6115A0}"/>
              </a:ext>
            </a:extLst>
          </p:cNvPr>
          <p:cNvSpPr txBox="1"/>
          <p:nvPr/>
        </p:nvSpPr>
        <p:spPr>
          <a:xfrm>
            <a:off x="8544272" y="388549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69800" indent="-342900">
              <a:lnSpc>
                <a:spcPct val="80000"/>
              </a:lnSpc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26900" indent="0" algn="ctr">
              <a:lnSpc>
                <a:spcPct val="100000"/>
              </a:lnSpc>
              <a:buNone/>
            </a:pPr>
            <a:r>
              <a:rPr lang="ru-RU" sz="1800" dirty="0">
                <a:solidFill>
                  <a:schemeClr val="tx1"/>
                </a:solidFill>
              </a:rPr>
              <a:t>Работаем над презентацией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35D5B7-B339-4B0F-96BF-F1A7E03BF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73" y="2708920"/>
            <a:ext cx="813783" cy="7944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59BCDE-217F-4D8E-83A6-7F73D9175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980" y="2768003"/>
            <a:ext cx="760484" cy="807818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777D873-852B-4C00-A971-69385BB4C7D6}"/>
              </a:ext>
            </a:extLst>
          </p:cNvPr>
          <p:cNvCxnSpPr/>
          <p:nvPr/>
        </p:nvCxnSpPr>
        <p:spPr>
          <a:xfrm>
            <a:off x="3607324" y="3106156"/>
            <a:ext cx="129614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2B417C3-A269-483C-A950-7E6181079DDA}"/>
              </a:ext>
            </a:extLst>
          </p:cNvPr>
          <p:cNvCxnSpPr/>
          <p:nvPr/>
        </p:nvCxnSpPr>
        <p:spPr>
          <a:xfrm>
            <a:off x="7464152" y="3106156"/>
            <a:ext cx="129614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AEC8629F-7482-4A4D-8013-6421DF85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F7C55A1C-FDBC-4763-A4F6-69FA0AE7B95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57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A834B6F1-3A0E-4B9D-81C0-5391463F16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20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A8E850D8-05CA-4A60-9787-00F91258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08B1B7-F597-4D56-8ACE-8858EA2E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ОСНОВНЫЕ ТИПЫ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6B27964-3069-4FAD-B8D2-2F8FD92B06F0}"/>
              </a:ext>
            </a:extLst>
          </p:cNvPr>
          <p:cNvSpPr txBox="1"/>
          <p:nvPr/>
        </p:nvSpPr>
        <p:spPr>
          <a:xfrm>
            <a:off x="937667" y="1790534"/>
            <a:ext cx="1018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Гистограммы с накоплением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– схожи с предыдущим типом гистограмм, однако, гистограммы с накоплением чаще используются для визуализации общей структуры данных, а также при сравнении большого количества групп данных</a:t>
            </a:r>
          </a:p>
        </p:txBody>
      </p:sp>
      <p:graphicFrame>
        <p:nvGraphicFramePr>
          <p:cNvPr id="7" name="Chart 20">
            <a:extLst>
              <a:ext uri="{FF2B5EF4-FFF2-40B4-BE49-F238E27FC236}">
                <a16:creationId xmlns:a16="http://schemas.microsoft.com/office/drawing/2014/main" id="{DE5B25BF-F77F-4773-AD64-5C6D7BBD88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367723"/>
              </p:ext>
            </p:extLst>
          </p:nvPr>
        </p:nvGraphicFramePr>
        <p:xfrm>
          <a:off x="1040570" y="2804671"/>
          <a:ext cx="10293350" cy="2948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9">
            <a:extLst>
              <a:ext uri="{FF2B5EF4-FFF2-40B4-BE49-F238E27FC236}">
                <a16:creationId xmlns:a16="http://schemas.microsoft.com/office/drawing/2014/main" id="{A85CF1F4-294C-4EFA-ABBF-531295533282}"/>
              </a:ext>
            </a:extLst>
          </p:cNvPr>
          <p:cNvSpPr txBox="1"/>
          <p:nvPr/>
        </p:nvSpPr>
        <p:spPr>
          <a:xfrm>
            <a:off x="1362643" y="5686248"/>
            <a:ext cx="976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Пример использования гистограммы с накоплением, если мы хотим сравнить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несколько групп данных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, и нам в большей степени важна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общая структура данных,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HelveticaNeueCyr" panose="02000503040000020004" pitchFamily="2" charset="-52"/>
              </a:rPr>
              <a:t> нежели отдельные 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424094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99B0BC18-C9D4-45EB-8ABC-3ECDE65B47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21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8A05C951-A2A6-441A-97BF-ED0AC7B4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DED918-8569-4FF9-8D29-DDB2C0A9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ПОСТРОЕНИЕ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8F11AB9-0090-4606-A344-3F1335E3F21D}"/>
              </a:ext>
            </a:extLst>
          </p:cNvPr>
          <p:cNvSpPr txBox="1"/>
          <p:nvPr/>
        </p:nvSpPr>
        <p:spPr>
          <a:xfrm>
            <a:off x="1202058" y="1787571"/>
            <a:ext cx="1039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Схема построения любой диаграммы, гистограммы одинакова: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На вкладке Вставка кликаем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«Диаграмма»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Выбираем из появившегося перечня наиболее подходящую диаграмму и кликаем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«ОК»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После этого появляется окно 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Excel,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где нам нужно ввести наши данные. Строки в данной таблице – это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«Категории»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 данных, а столбцы –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«Ряды»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 данных</a:t>
            </a:r>
          </a:p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Рассмотрим пример построенной нами гистограммы с группировкой на слайде 15. В данном случае Категориями данных являются 1, 2, 3, а Рядами данных – года т.е. каждая Категория в рассматриваемом примере содержит 3 ряда данных. Если нам нужно изменить количество Категорий и/или Рядов данных, нам следует просто добавить их в окне 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Excel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и растянуть поле ввода данных</a:t>
            </a:r>
            <a:endParaRPr lang="ru-RU" sz="1600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86A5E0-0EFA-487B-9498-88B2174E1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5" y="4507357"/>
            <a:ext cx="1291963" cy="129196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8F2F6FB-21F9-4920-982E-9F0ED1055ED9}"/>
              </a:ext>
            </a:extLst>
          </p:cNvPr>
          <p:cNvGrpSpPr/>
          <p:nvPr/>
        </p:nvGrpSpPr>
        <p:grpSpPr>
          <a:xfrm>
            <a:off x="4904522" y="4095895"/>
            <a:ext cx="2102279" cy="2105113"/>
            <a:chOff x="4083329" y="4007716"/>
            <a:chExt cx="2102279" cy="210511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A56662B-39F8-4F68-838C-D295B9BC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30" y="4007716"/>
              <a:ext cx="2102278" cy="2102278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5D67458-040A-4EDD-9184-ADE7CBA97ED6}"/>
                </a:ext>
              </a:extLst>
            </p:cNvPr>
            <p:cNvSpPr/>
            <p:nvPr/>
          </p:nvSpPr>
          <p:spPr>
            <a:xfrm>
              <a:off x="4083329" y="4010552"/>
              <a:ext cx="2102277" cy="210227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ED9E5BA-C9B2-4C80-80F1-58310E379B53}"/>
              </a:ext>
            </a:extLst>
          </p:cNvPr>
          <p:cNvGrpSpPr/>
          <p:nvPr/>
        </p:nvGrpSpPr>
        <p:grpSpPr>
          <a:xfrm>
            <a:off x="8665145" y="4096631"/>
            <a:ext cx="2102983" cy="2104377"/>
            <a:chOff x="6254323" y="4008452"/>
            <a:chExt cx="2102983" cy="2104377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0406865-C4E8-4E05-B158-80844D7B9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323" y="4008452"/>
              <a:ext cx="2102278" cy="2102278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0DB1201-7193-461C-9B54-88BA3B14201F}"/>
                </a:ext>
              </a:extLst>
            </p:cNvPr>
            <p:cNvSpPr/>
            <p:nvPr/>
          </p:nvSpPr>
          <p:spPr>
            <a:xfrm>
              <a:off x="6255029" y="4010552"/>
              <a:ext cx="2102277" cy="210227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0D39DBF-0396-40EE-9CA6-064026C8B06A}"/>
              </a:ext>
            </a:extLst>
          </p:cNvPr>
          <p:cNvCxnSpPr>
            <a:cxnSpLocks/>
          </p:cNvCxnSpPr>
          <p:nvPr/>
        </p:nvCxnSpPr>
        <p:spPr>
          <a:xfrm>
            <a:off x="2962334" y="5083144"/>
            <a:ext cx="80592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00D2EB-BD20-4D2F-BCC3-F8CAC84A4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79" y="4507356"/>
            <a:ext cx="1291964" cy="1291964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5810393-0127-4A00-82A5-8427F84F5973}"/>
              </a:ext>
            </a:extLst>
          </p:cNvPr>
          <p:cNvCxnSpPr>
            <a:cxnSpLocks/>
          </p:cNvCxnSpPr>
          <p:nvPr/>
        </p:nvCxnSpPr>
        <p:spPr>
          <a:xfrm>
            <a:off x="7442437" y="5083144"/>
            <a:ext cx="80592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223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1E9340D-BA22-40A1-B6ED-7A97B59142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A2AFAD49-610C-41DF-B192-9F0FCBA0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13F5036-441C-4646-AAD5-F1D43B83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B124C-6692-426F-9F04-E7AF2FCA30DF}"/>
              </a:ext>
            </a:extLst>
          </p:cNvPr>
          <p:cNvSpPr txBox="1"/>
          <p:nvPr/>
        </p:nvSpPr>
        <p:spPr>
          <a:xfrm>
            <a:off x="1559496" y="1579611"/>
            <a:ext cx="9083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В наш шаблон презентации встроена цветовая палитра корпоративных цветов</a:t>
            </a:r>
          </a:p>
          <a:p>
            <a:pPr algn="ctr"/>
            <a:endParaRPr lang="ru-RU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 При создании графиков и диаграмм можно выбрать подходящую вам палитру из меню </a:t>
            </a: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«Конструктор / Изменить цвет»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483580-6331-45C2-91F2-E21EB87E2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27322"/>
            <a:ext cx="3312368" cy="3312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9F895D-7D66-43EF-9E52-FF4E54BAF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9" y="3827140"/>
            <a:ext cx="1872208" cy="187220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980153B-5A15-427A-9A9D-2EF88E0CAC9E}"/>
              </a:ext>
            </a:extLst>
          </p:cNvPr>
          <p:cNvCxnSpPr>
            <a:cxnSpLocks/>
          </p:cNvCxnSpPr>
          <p:nvPr/>
        </p:nvCxnSpPr>
        <p:spPr>
          <a:xfrm>
            <a:off x="5038285" y="4512081"/>
            <a:ext cx="80592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001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3F645924-D8D3-4537-A2C7-24170A6B74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23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3BA642BA-093B-4AB4-99F2-B1D77237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5B3101-582E-44E0-9A67-03610135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79D1B2D-6971-4BD5-8748-9813526F9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573362"/>
              </p:ext>
            </p:extLst>
          </p:nvPr>
        </p:nvGraphicFramePr>
        <p:xfrm>
          <a:off x="1510679" y="2477204"/>
          <a:ext cx="4081942" cy="394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7FE7DD2-92C3-4D4D-BDA6-053A8FCD98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315656"/>
              </p:ext>
            </p:extLst>
          </p:nvPr>
        </p:nvGraphicFramePr>
        <p:xfrm>
          <a:off x="6315215" y="2477204"/>
          <a:ext cx="4141100" cy="394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36BC3FC-D443-4721-A0BB-77456B231724}"/>
              </a:ext>
            </a:extLst>
          </p:cNvPr>
          <p:cNvSpPr txBox="1"/>
          <p:nvPr/>
        </p:nvSpPr>
        <p:spPr>
          <a:xfrm>
            <a:off x="1376526" y="1597224"/>
            <a:ext cx="962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lvl="2" indent="-288000" hangingPunct="1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/>
            </a:pPr>
            <a:r>
              <a:rPr lang="ru-RU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Графики и диаграммы могут быть представлены в виде разноцветных секторов       или же секторов, составленных из оттенков одного цвета в зависимости от 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433835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F0574B8-AAFB-49C9-AED3-A532505B08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EC79349-73C7-4D9A-82BE-DE848D0B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E8834F-8990-4B8C-B351-5141EAE2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29EDE9F-3F8F-40E8-A627-57AB5961C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291393"/>
              </p:ext>
            </p:extLst>
          </p:nvPr>
        </p:nvGraphicFramePr>
        <p:xfrm>
          <a:off x="970608" y="1687514"/>
          <a:ext cx="4680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91891D4-285A-4B52-8961-1BD10091C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736593"/>
              </p:ext>
            </p:extLst>
          </p:nvPr>
        </p:nvGraphicFramePr>
        <p:xfrm>
          <a:off x="6485883" y="1687514"/>
          <a:ext cx="4680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1357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E873D13-3D7C-42D7-94CB-44944B5E6B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5180D49D-98A3-459E-8760-BD1924BA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CDE34B-DD3B-44E6-9B45-1BE074E0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C72AD6A-62EA-4132-B713-EC9ECCE30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717752"/>
              </p:ext>
            </p:extLst>
          </p:nvPr>
        </p:nvGraphicFramePr>
        <p:xfrm>
          <a:off x="1021408" y="1676628"/>
          <a:ext cx="4680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86B41E6-2F36-4B7D-833C-7B0024BDE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0367168"/>
              </p:ext>
            </p:extLst>
          </p:nvPr>
        </p:nvGraphicFramePr>
        <p:xfrm>
          <a:off x="6536683" y="1676628"/>
          <a:ext cx="4680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4093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23D028C4-6E11-4E23-AFA9-73AA935F00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26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AEEA7E5-C978-4BB4-869B-FCD3794F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8E5378-0339-4DE6-B3DD-82132B26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2513C66-C23C-4205-A69B-4A934DE20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547800"/>
              </p:ext>
            </p:extLst>
          </p:nvPr>
        </p:nvGraphicFramePr>
        <p:xfrm>
          <a:off x="839416" y="1565455"/>
          <a:ext cx="4680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054F758-8CF2-4D6C-AE7E-F4F0876D58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430756"/>
              </p:ext>
            </p:extLst>
          </p:nvPr>
        </p:nvGraphicFramePr>
        <p:xfrm>
          <a:off x="6672066" y="1565455"/>
          <a:ext cx="46805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2660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9CE6967-A900-4588-AD46-DDBD066589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27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50AB289F-B9F7-4F2C-A001-E49BC2F8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FE0F80-ED42-4DCF-B1A0-8E8A3D12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B630FC9-AC0B-4245-A791-060C7E2EA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435232"/>
              </p:ext>
            </p:extLst>
          </p:nvPr>
        </p:nvGraphicFramePr>
        <p:xfrm>
          <a:off x="1737598" y="1974531"/>
          <a:ext cx="4612918" cy="321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7D4602C-23A7-42F8-9A9E-1FCB3E5FE7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00910"/>
              </p:ext>
            </p:extLst>
          </p:nvPr>
        </p:nvGraphicFramePr>
        <p:xfrm>
          <a:off x="6528049" y="1974531"/>
          <a:ext cx="4612918" cy="321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5684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36A56591-8DCC-4EAA-9C46-8284E58076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28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5" name="Нижний колонтитул 24">
            <a:extLst>
              <a:ext uri="{FF2B5EF4-FFF2-40B4-BE49-F238E27FC236}">
                <a16:creationId xmlns:a16="http://schemas.microsoft.com/office/drawing/2014/main" id="{2536B870-A734-4C69-AD3F-311D6507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18ADF5-8609-40F2-A054-BD738BDD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 И ДИАГРАММЫ. ОФОРМЛЕНИЕ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E148C-F0C5-40C9-B1EF-F9B21EC857FE}"/>
              </a:ext>
            </a:extLst>
          </p:cNvPr>
          <p:cNvSpPr txBox="1"/>
          <p:nvPr/>
        </p:nvSpPr>
        <p:spPr>
          <a:xfrm>
            <a:off x="6798176" y="2558636"/>
            <a:ext cx="4806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 появившемся справа меню выбрать раздел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«Заливка и границы»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, где поставить галочку «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Сплошная заливка»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и выбрать требуемый цвет</a:t>
            </a:r>
          </a:p>
        </p:txBody>
      </p:sp>
      <p:graphicFrame>
        <p:nvGraphicFramePr>
          <p:cNvPr id="7" name="Chart 9">
            <a:extLst>
              <a:ext uri="{FF2B5EF4-FFF2-40B4-BE49-F238E27FC236}">
                <a16:creationId xmlns:a16="http://schemas.microsoft.com/office/drawing/2014/main" id="{5C8EE290-0D9B-44F2-B210-D13F7475E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158406"/>
              </p:ext>
            </p:extLst>
          </p:nvPr>
        </p:nvGraphicFramePr>
        <p:xfrm>
          <a:off x="445108" y="3527435"/>
          <a:ext cx="2716267" cy="258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2E3048A-A323-417F-BCFB-815D5CA8A48A}"/>
              </a:ext>
            </a:extLst>
          </p:cNvPr>
          <p:cNvSpPr txBox="1"/>
          <p:nvPr/>
        </p:nvSpPr>
        <p:spPr>
          <a:xfrm>
            <a:off x="1950097" y="1586451"/>
            <a:ext cx="782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Если на диаграмме или гистограмме вам нужно сделать акцент на одном или нескольких секторах, то вам следует:</a:t>
            </a:r>
          </a:p>
        </p:txBody>
      </p:sp>
      <p:graphicFrame>
        <p:nvGraphicFramePr>
          <p:cNvPr id="9" name="Chart 9">
            <a:extLst>
              <a:ext uri="{FF2B5EF4-FFF2-40B4-BE49-F238E27FC236}">
                <a16:creationId xmlns:a16="http://schemas.microsoft.com/office/drawing/2014/main" id="{258BDE73-7B3E-4348-87C5-F9C8A1FBB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928708"/>
              </p:ext>
            </p:extLst>
          </p:nvPr>
        </p:nvGraphicFramePr>
        <p:xfrm>
          <a:off x="8979257" y="3524658"/>
          <a:ext cx="2716267" cy="258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41F31D8-AE63-4B14-8740-0213B7C71045}"/>
              </a:ext>
            </a:extLst>
          </p:cNvPr>
          <p:cNvGrpSpPr/>
          <p:nvPr/>
        </p:nvGrpSpPr>
        <p:grpSpPr>
          <a:xfrm>
            <a:off x="3896628" y="3781087"/>
            <a:ext cx="1968853" cy="1977716"/>
            <a:chOff x="2909534" y="4374178"/>
            <a:chExt cx="1433866" cy="144032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D9D807C-9AEA-438E-92C0-3B92FEA92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489" y="4382588"/>
              <a:ext cx="1431911" cy="1431911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DA2ACDD-91A6-4F68-BC0F-18A360F164AD}"/>
                </a:ext>
              </a:extLst>
            </p:cNvPr>
            <p:cNvSpPr/>
            <p:nvPr/>
          </p:nvSpPr>
          <p:spPr>
            <a:xfrm>
              <a:off x="2909534" y="4374178"/>
              <a:ext cx="1431912" cy="1431912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3BB963B-AA32-49F6-A0F8-969C0DCBFA75}"/>
              </a:ext>
            </a:extLst>
          </p:cNvPr>
          <p:cNvCxnSpPr>
            <a:cxnSpLocks/>
          </p:cNvCxnSpPr>
          <p:nvPr/>
        </p:nvCxnSpPr>
        <p:spPr>
          <a:xfrm>
            <a:off x="2929529" y="4778102"/>
            <a:ext cx="856659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E82BCC9-8025-4BE3-A4DE-685C07DB8CD5}"/>
              </a:ext>
            </a:extLst>
          </p:cNvPr>
          <p:cNvGrpSpPr/>
          <p:nvPr/>
        </p:nvGrpSpPr>
        <p:grpSpPr>
          <a:xfrm>
            <a:off x="6963241" y="3772858"/>
            <a:ext cx="1968852" cy="1967927"/>
            <a:chOff x="5162737" y="3878807"/>
            <a:chExt cx="1708027" cy="170722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DE3E00C-6B1F-4EF9-B232-D97A3973F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737" y="3878807"/>
              <a:ext cx="1705698" cy="1705698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49ED84A3-9AE8-4EEB-9FBE-E036CC2746FC}"/>
                </a:ext>
              </a:extLst>
            </p:cNvPr>
            <p:cNvSpPr/>
            <p:nvPr/>
          </p:nvSpPr>
          <p:spPr>
            <a:xfrm>
              <a:off x="5165064" y="3880332"/>
              <a:ext cx="1705700" cy="1705700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6C404F-69EF-485A-A181-EB485B61F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28" y="4838861"/>
            <a:ext cx="1233228" cy="1233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FAB0BB-5F0C-4347-84D7-EFEF6520D8D1}"/>
              </a:ext>
            </a:extLst>
          </p:cNvPr>
          <p:cNvSpPr txBox="1"/>
          <p:nvPr/>
        </p:nvSpPr>
        <p:spPr>
          <a:xfrm>
            <a:off x="624656" y="2558636"/>
            <a:ext cx="2723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Выделить требуемый сектор, кликнув по нему </a:t>
            </a:r>
            <a:b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2 раза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6D5998-F9B5-4344-88E9-6B3E1A166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86" y="3346758"/>
            <a:ext cx="1246919" cy="1246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190321-CEF0-4179-9799-98275C01B8DF}"/>
              </a:ext>
            </a:extLst>
          </p:cNvPr>
          <p:cNvSpPr txBox="1"/>
          <p:nvPr/>
        </p:nvSpPr>
        <p:spPr>
          <a:xfrm>
            <a:off x="3547015" y="2558636"/>
            <a:ext cx="2641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Кликнуть правой кнопкой мыши и выбрать пункт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«Формат точки данных»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AE66785-6B02-4832-A1EC-C10965D29F97}"/>
              </a:ext>
            </a:extLst>
          </p:cNvPr>
          <p:cNvCxnSpPr>
            <a:cxnSpLocks/>
          </p:cNvCxnSpPr>
          <p:nvPr/>
        </p:nvCxnSpPr>
        <p:spPr>
          <a:xfrm>
            <a:off x="5987054" y="4778102"/>
            <a:ext cx="856659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645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02D729F-D124-493E-A996-B9418529D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РАБОТА С ЦВЕТОМ</a:t>
            </a:r>
          </a:p>
        </p:txBody>
      </p:sp>
    </p:spTree>
    <p:extLst>
      <p:ext uri="{BB962C8B-B14F-4D97-AF65-F5344CB8AC3E}">
        <p14:creationId xmlns:p14="http://schemas.microsoft.com/office/powerpoint/2010/main" val="4835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DA8D23C7-A4BB-4AFA-93F3-4C622EA68D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7" name="Нижний колонтитул 16">
            <a:extLst>
              <a:ext uri="{FF2B5EF4-FFF2-40B4-BE49-F238E27FC236}">
                <a16:creationId xmlns:a16="http://schemas.microsoft.com/office/drawing/2014/main" id="{4E1E5199-DE8B-45CA-9DA3-F1E265F8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DFB1627-B11A-4692-BB9C-22B6FE2E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РЕЗЮМЕ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DFACE1AB-3C8B-408D-8FA6-37F6944F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196" y="1872616"/>
            <a:ext cx="8059919" cy="4011003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Пользуйтесь только этим шаблоном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1 слайд = 1 идея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Заголовок должен быть коротким и емким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Сокращайте объем текста, оставляйте только действительно важное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Больше иллюстраций и диаграмм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Делайте акценты на слайдах, выделяйте главное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Не забывайте добавлять нумерацию и колонтитул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ru-RU" sz="1800" dirty="0"/>
              <a:t>Используйте корпоративный шрифт и цветовую гамму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F7EF4EA-9916-41F4-AB17-3D521B6857C9}"/>
              </a:ext>
            </a:extLst>
          </p:cNvPr>
          <p:cNvGrpSpPr/>
          <p:nvPr/>
        </p:nvGrpSpPr>
        <p:grpSpPr>
          <a:xfrm>
            <a:off x="1" y="3175132"/>
            <a:ext cx="12202114" cy="2749151"/>
            <a:chOff x="1" y="3187700"/>
            <a:chExt cx="12202114" cy="2749151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4620D0AE-DACE-4EFC-8A59-391FFC0CF304}"/>
                </a:ext>
              </a:extLst>
            </p:cNvPr>
            <p:cNvSpPr/>
            <p:nvPr/>
          </p:nvSpPr>
          <p:spPr>
            <a:xfrm>
              <a:off x="1435371" y="5560676"/>
              <a:ext cx="356617" cy="356617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118E504-EF81-460B-886C-6C651A59F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581" y="3187700"/>
              <a:ext cx="2477648" cy="25708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DEC4FEAC-960F-4729-8669-274CDB43EC78}"/>
                </a:ext>
              </a:extLst>
            </p:cNvPr>
            <p:cNvSpPr/>
            <p:nvPr/>
          </p:nvSpPr>
          <p:spPr>
            <a:xfrm>
              <a:off x="2147998" y="5580234"/>
              <a:ext cx="356617" cy="356617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3878EB8B-6C66-4C54-93B1-3DC060C1D83F}"/>
                </a:ext>
              </a:extLst>
            </p:cNvPr>
            <p:cNvSpPr/>
            <p:nvPr/>
          </p:nvSpPr>
          <p:spPr>
            <a:xfrm>
              <a:off x="2865548" y="5580234"/>
              <a:ext cx="356617" cy="35661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CAEB155-4977-4ECD-9F7D-4704988334CE}"/>
                </a:ext>
              </a:extLst>
            </p:cNvPr>
            <p:cNvSpPr/>
            <p:nvPr/>
          </p:nvSpPr>
          <p:spPr>
            <a:xfrm>
              <a:off x="1" y="5716784"/>
              <a:ext cx="1270000" cy="1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1080B79-D9A8-4E71-AA4B-4072BA0A01FF}"/>
                </a:ext>
              </a:extLst>
            </p:cNvPr>
            <p:cNvSpPr/>
            <p:nvPr/>
          </p:nvSpPr>
          <p:spPr>
            <a:xfrm>
              <a:off x="3418115" y="5716784"/>
              <a:ext cx="87840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40728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>
            <a:extLst>
              <a:ext uri="{FF2B5EF4-FFF2-40B4-BE49-F238E27FC236}">
                <a16:creationId xmlns:a16="http://schemas.microsoft.com/office/drawing/2014/main" id="{26DB6E65-9617-44C8-9010-B0254B20D6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30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4" name="Нижний колонтитул 43">
            <a:extLst>
              <a:ext uri="{FF2B5EF4-FFF2-40B4-BE49-F238E27FC236}">
                <a16:creationId xmlns:a16="http://schemas.microsoft.com/office/drawing/2014/main" id="{8DC021AF-F0EB-4D39-A76A-E621DAAF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145AE06-651A-405F-90CF-7033291D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НАША ЦВЕТОВАЯ ПАЛИТРА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B0770-00B5-400B-9B7F-DF04FDB2DB54}"/>
              </a:ext>
            </a:extLst>
          </p:cNvPr>
          <p:cNvSpPr txBox="1"/>
          <p:nvPr/>
        </p:nvSpPr>
        <p:spPr>
          <a:xfrm>
            <a:off x="4472687" y="5629004"/>
            <a:ext cx="4320480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HelveticaNeueCyr" panose="02000503040000020004" pitchFamily="2" charset="-52"/>
              </a:rPr>
              <a:t>Цвет можно взять отсюда инструментом «пипетка», если его нет в меню палитры цветов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2C97569-728E-46F4-8AF0-494CA4F1F19C}"/>
              </a:ext>
            </a:extLst>
          </p:cNvPr>
          <p:cNvSpPr>
            <a:spLocks noChangeAspect="1"/>
          </p:cNvSpPr>
          <p:nvPr/>
        </p:nvSpPr>
        <p:spPr>
          <a:xfrm>
            <a:off x="1294624" y="2833295"/>
            <a:ext cx="936000" cy="936000"/>
          </a:xfrm>
          <a:prstGeom prst="ellipse">
            <a:avLst/>
          </a:prstGeom>
          <a:solidFill>
            <a:srgbClr val="005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7B472-815E-40E9-8230-35C00602E60D}"/>
              </a:ext>
            </a:extLst>
          </p:cNvPr>
          <p:cNvSpPr txBox="1"/>
          <p:nvPr/>
        </p:nvSpPr>
        <p:spPr>
          <a:xfrm>
            <a:off x="395301" y="3044480"/>
            <a:ext cx="83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RGB</a:t>
            </a:r>
          </a:p>
          <a:p>
            <a:pPr algn="r"/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#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0A2647D-9FC2-4005-8279-179EEDEBE558}"/>
              </a:ext>
            </a:extLst>
          </p:cNvPr>
          <p:cNvSpPr>
            <a:spLocks noChangeAspect="1"/>
          </p:cNvSpPr>
          <p:nvPr/>
        </p:nvSpPr>
        <p:spPr>
          <a:xfrm>
            <a:off x="4088260" y="2833295"/>
            <a:ext cx="936000" cy="936000"/>
          </a:xfrm>
          <a:prstGeom prst="ellipse">
            <a:avLst/>
          </a:prstGeom>
          <a:solidFill>
            <a:srgbClr val="00A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831AC07-9AF7-462B-9956-721924DA510E}"/>
              </a:ext>
            </a:extLst>
          </p:cNvPr>
          <p:cNvSpPr>
            <a:spLocks noChangeAspect="1"/>
          </p:cNvSpPr>
          <p:nvPr/>
        </p:nvSpPr>
        <p:spPr>
          <a:xfrm>
            <a:off x="4088260" y="3555886"/>
            <a:ext cx="936000" cy="9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6EE6A7C-E70C-40C5-B752-B7503E38F3B0}"/>
              </a:ext>
            </a:extLst>
          </p:cNvPr>
          <p:cNvSpPr>
            <a:spLocks noChangeAspect="1"/>
          </p:cNvSpPr>
          <p:nvPr/>
        </p:nvSpPr>
        <p:spPr>
          <a:xfrm>
            <a:off x="4088260" y="4314531"/>
            <a:ext cx="936000" cy="93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B7381FA-F660-415A-A19B-D495B272EDBB}"/>
              </a:ext>
            </a:extLst>
          </p:cNvPr>
          <p:cNvSpPr>
            <a:spLocks noChangeAspect="1"/>
          </p:cNvSpPr>
          <p:nvPr/>
        </p:nvSpPr>
        <p:spPr>
          <a:xfrm>
            <a:off x="6584361" y="2833295"/>
            <a:ext cx="936000" cy="93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525CF83-3868-4B65-A509-A57FD02E6ED5}"/>
              </a:ext>
            </a:extLst>
          </p:cNvPr>
          <p:cNvSpPr>
            <a:spLocks noChangeAspect="1"/>
          </p:cNvSpPr>
          <p:nvPr/>
        </p:nvSpPr>
        <p:spPr>
          <a:xfrm>
            <a:off x="6584361" y="3600459"/>
            <a:ext cx="936000" cy="936000"/>
          </a:xfrm>
          <a:prstGeom prst="ellipse">
            <a:avLst/>
          </a:prstGeom>
          <a:solidFill>
            <a:srgbClr val="98C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378560B-6768-40C1-8E3D-0B7F49B5DD3B}"/>
              </a:ext>
            </a:extLst>
          </p:cNvPr>
          <p:cNvSpPr>
            <a:spLocks noChangeAspect="1"/>
          </p:cNvSpPr>
          <p:nvPr/>
        </p:nvSpPr>
        <p:spPr>
          <a:xfrm>
            <a:off x="6584361" y="4323050"/>
            <a:ext cx="936000" cy="936000"/>
          </a:xfrm>
          <a:prstGeom prst="ellipse">
            <a:avLst/>
          </a:prstGeom>
          <a:solidFill>
            <a:srgbClr val="DB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271ED80-28D3-40BB-B6E6-82868FA93FB0}"/>
              </a:ext>
            </a:extLst>
          </p:cNvPr>
          <p:cNvSpPr>
            <a:spLocks noChangeAspect="1"/>
          </p:cNvSpPr>
          <p:nvPr/>
        </p:nvSpPr>
        <p:spPr>
          <a:xfrm>
            <a:off x="9422258" y="4314531"/>
            <a:ext cx="936000" cy="936000"/>
          </a:xfrm>
          <a:prstGeom prst="ellipse">
            <a:avLst/>
          </a:prstGeom>
          <a:solidFill>
            <a:srgbClr val="00A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D7F241E-2770-4A24-B196-89E777121191}"/>
              </a:ext>
            </a:extLst>
          </p:cNvPr>
          <p:cNvSpPr>
            <a:spLocks noChangeAspect="1"/>
          </p:cNvSpPr>
          <p:nvPr/>
        </p:nvSpPr>
        <p:spPr>
          <a:xfrm>
            <a:off x="9422258" y="5081695"/>
            <a:ext cx="936000" cy="936000"/>
          </a:xfrm>
          <a:prstGeom prst="ellipse">
            <a:avLst/>
          </a:prstGeom>
          <a:solidFill>
            <a:srgbClr val="B6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52573F-A1BA-4FB7-87F5-7C26AC148967}"/>
              </a:ext>
            </a:extLst>
          </p:cNvPr>
          <p:cNvSpPr txBox="1"/>
          <p:nvPr/>
        </p:nvSpPr>
        <p:spPr>
          <a:xfrm>
            <a:off x="2298815" y="3044480"/>
            <a:ext cx="11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0/92/169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005CA9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DF1976-B4BD-4882-B743-6D72D3AE6297}"/>
              </a:ext>
            </a:extLst>
          </p:cNvPr>
          <p:cNvCxnSpPr>
            <a:cxnSpLocks/>
          </p:cNvCxnSpPr>
          <p:nvPr/>
        </p:nvCxnSpPr>
        <p:spPr>
          <a:xfrm>
            <a:off x="3800928" y="2833295"/>
            <a:ext cx="0" cy="31844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4D629F-3063-493A-A390-3F9012898C34}"/>
              </a:ext>
            </a:extLst>
          </p:cNvPr>
          <p:cNvSpPr txBox="1"/>
          <p:nvPr/>
        </p:nvSpPr>
        <p:spPr>
          <a:xfrm>
            <a:off x="5092814" y="3023299"/>
            <a:ext cx="130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0/171/132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00AB84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EAA7B2A-CBF6-41A8-88D2-DA69D5C83129}"/>
              </a:ext>
            </a:extLst>
          </p:cNvPr>
          <p:cNvCxnSpPr>
            <a:cxnSpLocks/>
          </p:cNvCxnSpPr>
          <p:nvPr/>
        </p:nvCxnSpPr>
        <p:spPr>
          <a:xfrm>
            <a:off x="9107712" y="4348450"/>
            <a:ext cx="0" cy="166924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49902FF-A587-4AAB-AB1A-116156CB28D1}"/>
              </a:ext>
            </a:extLst>
          </p:cNvPr>
          <p:cNvSpPr txBox="1"/>
          <p:nvPr/>
        </p:nvSpPr>
        <p:spPr>
          <a:xfrm>
            <a:off x="1230050" y="168160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ОСНОВНЫЕ ЦВЕТА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AF0226-B5B4-4058-B6F6-0C6684083301}"/>
              </a:ext>
            </a:extLst>
          </p:cNvPr>
          <p:cNvSpPr txBox="1"/>
          <p:nvPr/>
        </p:nvSpPr>
        <p:spPr>
          <a:xfrm>
            <a:off x="5794285" y="1681603"/>
            <a:ext cx="380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ДОПОЛНИТЕЛЬНЫЕ</a:t>
            </a:r>
            <a:br>
              <a:rPr lang="en-US" b="1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218342-856F-4B88-9419-5A92D9065B83}"/>
              </a:ext>
            </a:extLst>
          </p:cNvPr>
          <p:cNvSpPr txBox="1"/>
          <p:nvPr/>
        </p:nvSpPr>
        <p:spPr>
          <a:xfrm>
            <a:off x="9399862" y="2987369"/>
            <a:ext cx="2570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Цвета для положительных / отрицательных значений (динамик)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AD2F70-39D7-4C2E-81B9-5B5E3A32289A}"/>
              </a:ext>
            </a:extLst>
          </p:cNvPr>
          <p:cNvSpPr txBox="1"/>
          <p:nvPr/>
        </p:nvSpPr>
        <p:spPr>
          <a:xfrm>
            <a:off x="5092814" y="3748856"/>
            <a:ext cx="130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0/192/146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00C092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99E04A-6800-4F74-A478-9AB54DC23828}"/>
              </a:ext>
            </a:extLst>
          </p:cNvPr>
          <p:cNvSpPr txBox="1"/>
          <p:nvPr/>
        </p:nvSpPr>
        <p:spPr>
          <a:xfrm>
            <a:off x="5092814" y="4514169"/>
            <a:ext cx="130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18/60/132</a:t>
            </a: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123C84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FDA054-92B3-4309-A1DD-C98FCF628371}"/>
              </a:ext>
            </a:extLst>
          </p:cNvPr>
          <p:cNvSpPr txBox="1"/>
          <p:nvPr/>
        </p:nvSpPr>
        <p:spPr>
          <a:xfrm>
            <a:off x="7647171" y="3044480"/>
            <a:ext cx="124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0/137/203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0089CB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D40E84-41FF-4ADA-8B7D-D1094C417DFA}"/>
              </a:ext>
            </a:extLst>
          </p:cNvPr>
          <p:cNvSpPr txBox="1"/>
          <p:nvPr/>
        </p:nvSpPr>
        <p:spPr>
          <a:xfrm>
            <a:off x="7647170" y="3790463"/>
            <a:ext cx="130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152/199/236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98C7EC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C69170-E0C8-43F9-8DD9-D9284B9ADF20}"/>
              </a:ext>
            </a:extLst>
          </p:cNvPr>
          <p:cNvSpPr txBox="1"/>
          <p:nvPr/>
        </p:nvSpPr>
        <p:spPr>
          <a:xfrm>
            <a:off x="7647170" y="4516020"/>
            <a:ext cx="139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219/220/219</a:t>
            </a: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DBDCDB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27695B-2D3D-4707-926C-180DFC330D32}"/>
              </a:ext>
            </a:extLst>
          </p:cNvPr>
          <p:cNvSpPr txBox="1"/>
          <p:nvPr/>
        </p:nvSpPr>
        <p:spPr>
          <a:xfrm>
            <a:off x="10420818" y="4525716"/>
            <a:ext cx="124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0/171/128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00AB80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C809BD-1CDC-45E4-B5F6-BD82ED82E890}"/>
              </a:ext>
            </a:extLst>
          </p:cNvPr>
          <p:cNvSpPr txBox="1"/>
          <p:nvPr/>
        </p:nvSpPr>
        <p:spPr>
          <a:xfrm>
            <a:off x="10420817" y="5103539"/>
            <a:ext cx="130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182/14/43</a:t>
            </a: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B60E2B</a:t>
            </a:r>
          </a:p>
        </p:txBody>
      </p:sp>
      <p:sp>
        <p:nvSpPr>
          <p:cNvPr id="37" name="Правая фигурная скобка 36">
            <a:extLst>
              <a:ext uri="{FF2B5EF4-FFF2-40B4-BE49-F238E27FC236}">
                <a16:creationId xmlns:a16="http://schemas.microsoft.com/office/drawing/2014/main" id="{80F3FA24-1D02-4ED8-A9E5-2B28699F6FE4}"/>
              </a:ext>
            </a:extLst>
          </p:cNvPr>
          <p:cNvSpPr/>
          <p:nvPr/>
        </p:nvSpPr>
        <p:spPr>
          <a:xfrm rot="16200000">
            <a:off x="2068759" y="1021257"/>
            <a:ext cx="337646" cy="2941636"/>
          </a:xfrm>
          <a:prstGeom prst="rightBrace">
            <a:avLst>
              <a:gd name="adj1" fmla="val 49708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авая фигурная скобка 37">
            <a:extLst>
              <a:ext uri="{FF2B5EF4-FFF2-40B4-BE49-F238E27FC236}">
                <a16:creationId xmlns:a16="http://schemas.microsoft.com/office/drawing/2014/main" id="{1E88CB10-ED76-4726-A373-0ECB65D63D1F}"/>
              </a:ext>
            </a:extLst>
          </p:cNvPr>
          <p:cNvSpPr/>
          <p:nvPr/>
        </p:nvSpPr>
        <p:spPr>
          <a:xfrm rot="16200000">
            <a:off x="7512295" y="-1252039"/>
            <a:ext cx="337646" cy="7488227"/>
          </a:xfrm>
          <a:prstGeom prst="rightBrace">
            <a:avLst>
              <a:gd name="adj1" fmla="val 49708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C4F125F-75FF-4B0B-88A8-A56D89FAC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00252" y="5037122"/>
            <a:ext cx="670981" cy="670981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88A16BD1-13C3-4826-AD86-4F33CF1EE0DB}"/>
              </a:ext>
            </a:extLst>
          </p:cNvPr>
          <p:cNvSpPr>
            <a:spLocks noChangeAspect="1"/>
          </p:cNvSpPr>
          <p:nvPr/>
        </p:nvSpPr>
        <p:spPr>
          <a:xfrm>
            <a:off x="1295524" y="3588049"/>
            <a:ext cx="936000" cy="93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80FF34-F1C3-4F00-BF90-07CC238AF672}"/>
              </a:ext>
            </a:extLst>
          </p:cNvPr>
          <p:cNvSpPr txBox="1"/>
          <p:nvPr/>
        </p:nvSpPr>
        <p:spPr>
          <a:xfrm>
            <a:off x="2255783" y="3796857"/>
            <a:ext cx="124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0/150/114</a:t>
            </a:r>
            <a:endParaRPr lang="ru-RU" sz="1600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009672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D99AD14-7A30-4B75-9F3C-4CC0BBBB6F68}"/>
              </a:ext>
            </a:extLst>
          </p:cNvPr>
          <p:cNvSpPr>
            <a:spLocks noChangeAspect="1"/>
          </p:cNvSpPr>
          <p:nvPr/>
        </p:nvSpPr>
        <p:spPr>
          <a:xfrm>
            <a:off x="1294624" y="4276670"/>
            <a:ext cx="936000" cy="93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307D1F-4E9C-47EA-B03E-F1138C93618E}"/>
              </a:ext>
            </a:extLst>
          </p:cNvPr>
          <p:cNvSpPr txBox="1"/>
          <p:nvPr/>
        </p:nvSpPr>
        <p:spPr>
          <a:xfrm>
            <a:off x="2298814" y="4441504"/>
            <a:ext cx="1474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255/255/255</a:t>
            </a:r>
          </a:p>
          <a:p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FFFFFF</a:t>
            </a:r>
          </a:p>
        </p:txBody>
      </p:sp>
    </p:spTree>
    <p:extLst>
      <p:ext uri="{BB962C8B-B14F-4D97-AF65-F5344CB8AC3E}">
        <p14:creationId xmlns:p14="http://schemas.microsoft.com/office/powerpoint/2010/main" val="3822780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A53D3302-E5F1-42C4-A870-DDA1E52101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31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7119C2AC-00A6-4EB0-8DEA-BE1F3C05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EA6EFF-7E5D-4A8B-BA3A-102BCD65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СКОПИРОВАТЬ КОРПОРАТИВНЫЙ ЦВЕТ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BEEF716-8336-43C8-9B62-3F33CB844AAF}"/>
              </a:ext>
            </a:extLst>
          </p:cNvPr>
          <p:cNvSpPr/>
          <p:nvPr/>
        </p:nvSpPr>
        <p:spPr>
          <a:xfrm>
            <a:off x="9053439" y="3412698"/>
            <a:ext cx="1117689" cy="11176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9DADA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9904C0-85D5-4D51-AC46-6F7B5E6A391F}"/>
              </a:ext>
            </a:extLst>
          </p:cNvPr>
          <p:cNvSpPr/>
          <p:nvPr/>
        </p:nvSpPr>
        <p:spPr>
          <a:xfrm>
            <a:off x="8550970" y="5044829"/>
            <a:ext cx="313078" cy="3130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5989EA-257B-4F12-866A-78B893A9B008}"/>
              </a:ext>
            </a:extLst>
          </p:cNvPr>
          <p:cNvSpPr/>
          <p:nvPr/>
        </p:nvSpPr>
        <p:spPr>
          <a:xfrm>
            <a:off x="9003357" y="5044829"/>
            <a:ext cx="313078" cy="313078"/>
          </a:xfrm>
          <a:prstGeom prst="rect">
            <a:avLst/>
          </a:prstGeom>
          <a:solidFill>
            <a:srgbClr val="FF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455A6D-751F-42A7-A3C4-BD207DADE3B8}"/>
              </a:ext>
            </a:extLst>
          </p:cNvPr>
          <p:cNvSpPr/>
          <p:nvPr/>
        </p:nvSpPr>
        <p:spPr>
          <a:xfrm>
            <a:off x="9455745" y="5044829"/>
            <a:ext cx="313078" cy="313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3BD8A0-AAF0-4F6B-9567-C98CA87C08A8}"/>
              </a:ext>
            </a:extLst>
          </p:cNvPr>
          <p:cNvSpPr/>
          <p:nvPr/>
        </p:nvSpPr>
        <p:spPr>
          <a:xfrm>
            <a:off x="9908132" y="5044829"/>
            <a:ext cx="313078" cy="313078"/>
          </a:xfrm>
          <a:prstGeom prst="rect">
            <a:avLst/>
          </a:prstGeom>
          <a:solidFill>
            <a:srgbClr val="DB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A39736-DDC6-4BFC-9291-5A8D742F9985}"/>
              </a:ext>
            </a:extLst>
          </p:cNvPr>
          <p:cNvSpPr/>
          <p:nvPr/>
        </p:nvSpPr>
        <p:spPr>
          <a:xfrm>
            <a:off x="10350894" y="5044829"/>
            <a:ext cx="313078" cy="3130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35DAED-748A-4D53-B03E-A3AB4E72E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34" y="3429733"/>
            <a:ext cx="2009728" cy="20131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A68002-8679-4AD0-9B92-60EBE79CCC76}"/>
              </a:ext>
            </a:extLst>
          </p:cNvPr>
          <p:cNvSpPr txBox="1"/>
          <p:nvPr/>
        </p:nvSpPr>
        <p:spPr>
          <a:xfrm>
            <a:off x="4516829" y="2231441"/>
            <a:ext cx="277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Выберите </a:t>
            </a: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пипетку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850930-DAA4-4437-8BDE-09E44DD42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97" y="3295895"/>
            <a:ext cx="2296097" cy="2296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C2434-770D-43D6-9876-01D16DE2C900}"/>
              </a:ext>
            </a:extLst>
          </p:cNvPr>
          <p:cNvSpPr txBox="1"/>
          <p:nvPr/>
        </p:nvSpPr>
        <p:spPr>
          <a:xfrm>
            <a:off x="859822" y="1954459"/>
            <a:ext cx="2773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На вкладке </a:t>
            </a: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«Формат» 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выберите пункт </a:t>
            </a: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«Заливка фигуры»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1638AF-CDFF-45E0-86E8-E8145B42A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37" y="4530387"/>
            <a:ext cx="670981" cy="6709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538B80-1A9A-4FDF-B463-B3371D8715F3}"/>
              </a:ext>
            </a:extLst>
          </p:cNvPr>
          <p:cNvSpPr txBox="1"/>
          <p:nvPr/>
        </p:nvSpPr>
        <p:spPr>
          <a:xfrm>
            <a:off x="8163248" y="1954459"/>
            <a:ext cx="2773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Щелкните  по цвету, который вы хотите применить к выбранному элементу</a:t>
            </a:r>
            <a:endParaRPr lang="ru-RU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3A21E74-DFB9-4871-9023-5E454DEF7104}"/>
              </a:ext>
            </a:extLst>
          </p:cNvPr>
          <p:cNvCxnSpPr>
            <a:cxnSpLocks/>
          </p:cNvCxnSpPr>
          <p:nvPr/>
        </p:nvCxnSpPr>
        <p:spPr>
          <a:xfrm flipV="1">
            <a:off x="3825711" y="2416107"/>
            <a:ext cx="760692" cy="338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000CFF3-FC9A-4A3F-B4AC-886ECF94AF36}"/>
              </a:ext>
            </a:extLst>
          </p:cNvPr>
          <p:cNvCxnSpPr>
            <a:cxnSpLocks/>
          </p:cNvCxnSpPr>
          <p:nvPr/>
        </p:nvCxnSpPr>
        <p:spPr>
          <a:xfrm flipV="1">
            <a:off x="7294468" y="2416107"/>
            <a:ext cx="760692" cy="338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131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4E8451B-3483-4ECA-9B93-3498D72627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ПРИМЕРЫ СЛАЙДОВ</a:t>
            </a:r>
          </a:p>
        </p:txBody>
      </p:sp>
    </p:spTree>
    <p:extLst>
      <p:ext uri="{BB962C8B-B14F-4D97-AF65-F5344CB8AC3E}">
        <p14:creationId xmlns:p14="http://schemas.microsoft.com/office/powerpoint/2010/main" val="3285494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EFD08A-4F4C-4019-A7DB-F4941F5D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ВЫДЕЛЕНИЯ ВАЖНОЙ ИНФОРМАЦИИ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AB768A7B-79D5-405C-AD1A-F7AD312DB2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75913" y="6421438"/>
            <a:ext cx="1716087" cy="371475"/>
          </a:xfrm>
        </p:spPr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33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DF7F3D-F1AD-4B61-B885-394386C8C87F}"/>
              </a:ext>
            </a:extLst>
          </p:cNvPr>
          <p:cNvSpPr/>
          <p:nvPr/>
        </p:nvSpPr>
        <p:spPr>
          <a:xfrm>
            <a:off x="6328230" y="1756229"/>
            <a:ext cx="5861878" cy="51017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1D0E9-5F18-4DF3-91E3-B947631E365F}"/>
              </a:ext>
            </a:extLst>
          </p:cNvPr>
          <p:cNvSpPr txBox="1"/>
          <p:nvPr/>
        </p:nvSpPr>
        <p:spPr>
          <a:xfrm>
            <a:off x="1560281" y="3218856"/>
            <a:ext cx="45585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lvl="2" indent="-288000" hangingPunct="1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/>
            </a:pPr>
            <a:r>
              <a:rPr lang="ru-RU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Важная текстовая информация, на которую необходимо особо обратить внимание, выделяется цветным полем</a:t>
            </a:r>
            <a:endParaRPr lang="ru-RU" kern="1200" dirty="0">
              <a:solidFill>
                <a:srgbClr val="C00000"/>
              </a:solidFill>
              <a:latin typeface="HelveticaNeueCyr" panose="02000503040000020004" pitchFamily="2" charset="-52"/>
            </a:endParaRPr>
          </a:p>
          <a:p>
            <a:pPr marL="432000" lvl="2" indent="-288000" hangingPunct="1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/>
            </a:pPr>
            <a:r>
              <a:rPr lang="ru-RU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Цвет по умолчанию синий, но в зависимости от контента может меняться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BBA1E-C765-475A-8C81-B544A3586B44}"/>
              </a:ext>
            </a:extLst>
          </p:cNvPr>
          <p:cNvSpPr txBox="1"/>
          <p:nvPr/>
        </p:nvSpPr>
        <p:spPr>
          <a:xfrm>
            <a:off x="7327900" y="2334266"/>
            <a:ext cx="4097338" cy="394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595959"/>
                </a:solidFill>
              </a:defRPr>
            </a:pPr>
            <a:r>
              <a:rPr lang="ru-RU" sz="22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СТИПЕНДИИ</a:t>
            </a:r>
          </a:p>
          <a:p>
            <a:pPr>
              <a:defRPr>
                <a:solidFill>
                  <a:srgbClr val="595959"/>
                </a:solidFill>
              </a:defRPr>
            </a:pPr>
            <a:r>
              <a:rPr lang="ru-RU" sz="22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И СОЦЗАЩИТА</a:t>
            </a:r>
          </a:p>
          <a:p>
            <a:pPr>
              <a:defRPr>
                <a:solidFill>
                  <a:srgbClr val="595959"/>
                </a:solidFill>
              </a:defRPr>
            </a:pPr>
            <a:endParaRPr lang="ru-RU" sz="2200" b="1" dirty="0">
              <a:solidFill>
                <a:schemeClr val="bg1"/>
              </a:solidFill>
              <a:latin typeface="HelveticaNeueCyr" panose="02000503040000020004" pitchFamily="2" charset="-52"/>
            </a:endParaRPr>
          </a:p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66AEE9"/>
                </a:solidFill>
                <a:latin typeface="HelveticaNeueCyr" panose="02000503040000020004" pitchFamily="2" charset="-52"/>
              </a:rPr>
              <a:t>85% </a:t>
            </a:r>
            <a:r>
              <a:rPr lang="ru-RU" sz="2400" dirty="0">
                <a:solidFill>
                  <a:schemeClr val="bg1"/>
                </a:solidFill>
                <a:latin typeface="HelveticaNeueCyr" panose="02000503040000020004" pitchFamily="2" charset="-52"/>
              </a:rPr>
              <a:t>студентов </a:t>
            </a:r>
            <a:br>
              <a:rPr lang="ru-RU" sz="2400" dirty="0">
                <a:solidFill>
                  <a:schemeClr val="bg1"/>
                </a:solidFill>
                <a:latin typeface="HelveticaNeueCyr" panose="02000503040000020004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HelveticaNeueCyr" panose="02000503040000020004" pitchFamily="2" charset="-52"/>
              </a:rPr>
              <a:t>получают стипендию</a:t>
            </a:r>
            <a:endParaRPr lang="ru-RU" sz="2200" b="1" dirty="0">
              <a:solidFill>
                <a:schemeClr val="bg1"/>
              </a:solidFill>
              <a:latin typeface="HelveticaNeueCyr" panose="02000503040000020004" pitchFamily="2" charset="-52"/>
            </a:endParaRPr>
          </a:p>
          <a:p>
            <a:pPr>
              <a:defRPr>
                <a:solidFill>
                  <a:srgbClr val="595959"/>
                </a:solidFill>
              </a:defRPr>
            </a:pPr>
            <a:endParaRPr lang="ru-RU" sz="2200" b="1" dirty="0">
              <a:solidFill>
                <a:schemeClr val="bg1"/>
              </a:solidFill>
              <a:latin typeface="HelveticaNeueCyr" panose="02000503040000020004" pitchFamily="2" charset="-52"/>
            </a:endParaRPr>
          </a:p>
          <a:p>
            <a:pPr marL="360000" indent="-288000">
              <a:buClr>
                <a:srgbClr val="66AEE9"/>
              </a:buClr>
              <a:buSzPct val="100000"/>
              <a:buFont typeface="Calibri" panose="020F0502020204030204" pitchFamily="34" charset="0"/>
              <a:buChar char="●"/>
              <a:defRPr>
                <a:solidFill>
                  <a:srgbClr val="595959"/>
                </a:solidFill>
              </a:defRPr>
            </a:pPr>
            <a:r>
              <a:rPr lang="ru-RU" sz="2000" dirty="0">
                <a:solidFill>
                  <a:schemeClr val="bg1"/>
                </a:solidFill>
                <a:latin typeface="HelveticaNeueCyr" panose="02000503040000020004" pitchFamily="2" charset="-52"/>
              </a:rPr>
              <a:t>Получатели социальной стипендии </a:t>
            </a:r>
            <a:r>
              <a:rPr lang="ru-RU" sz="3000" b="1" kern="1200" dirty="0">
                <a:solidFill>
                  <a:srgbClr val="66AEE9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102 </a:t>
            </a:r>
            <a:r>
              <a:rPr lang="ru-RU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студента</a:t>
            </a:r>
          </a:p>
          <a:p>
            <a:pPr marL="360000" indent="-288000">
              <a:buClr>
                <a:srgbClr val="66AEE9"/>
              </a:buClr>
              <a:buSzPct val="100000"/>
              <a:buFont typeface="Calibri" panose="020F0502020204030204" pitchFamily="34" charset="0"/>
              <a:buChar char="●"/>
              <a:defRPr>
                <a:solidFill>
                  <a:srgbClr val="595959"/>
                </a:solidFill>
              </a:defRPr>
            </a:pPr>
            <a:r>
              <a:rPr lang="ru-RU" sz="2000" dirty="0">
                <a:solidFill>
                  <a:schemeClr val="bg1"/>
                </a:solidFill>
                <a:latin typeface="HelveticaNeueCyr" panose="02000503040000020004" pitchFamily="2" charset="-52"/>
              </a:rPr>
              <a:t>На полном государственном обеспечении </a:t>
            </a:r>
            <a:r>
              <a:rPr lang="ru-RU" sz="3000" b="1" kern="1200" dirty="0">
                <a:solidFill>
                  <a:srgbClr val="66AEE9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15</a:t>
            </a:r>
            <a:r>
              <a:rPr lang="ru-RU" sz="2000" dirty="0">
                <a:solidFill>
                  <a:schemeClr val="bg1"/>
                </a:solidFill>
                <a:latin typeface="HelveticaNeueCyr" panose="02000503040000020004" pitchFamily="2" charset="-52"/>
              </a:rPr>
              <a:t> </a:t>
            </a:r>
            <a:r>
              <a:rPr lang="ru-RU" sz="2000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4197720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613DA2-6351-4718-A355-4AEDAA035F0E}"/>
              </a:ext>
            </a:extLst>
          </p:cNvPr>
          <p:cNvSpPr/>
          <p:nvPr/>
        </p:nvSpPr>
        <p:spPr>
          <a:xfrm>
            <a:off x="-11112" y="4315951"/>
            <a:ext cx="12192000" cy="2542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62AED-8796-4A19-974E-FE13652EEBC0}"/>
              </a:ext>
            </a:extLst>
          </p:cNvPr>
          <p:cNvSpPr txBox="1"/>
          <p:nvPr/>
        </p:nvSpPr>
        <p:spPr>
          <a:xfrm>
            <a:off x="2036762" y="5775941"/>
            <a:ext cx="964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>
              <a:buClr>
                <a:schemeClr val="accent6"/>
              </a:buClr>
              <a:buSzPct val="100000"/>
              <a:defRPr>
                <a:solidFill>
                  <a:srgbClr val="595959"/>
                </a:solidFill>
              </a:defRPr>
            </a:pPr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</a:rPr>
              <a:t>Сестринское дело </a:t>
            </a:r>
            <a:r>
              <a:rPr lang="en-US" sz="24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&lt;</a:t>
            </a:r>
            <a:r>
              <a:rPr lang="ru-RU" sz="24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1600</a:t>
            </a:r>
            <a:r>
              <a:rPr lang="ru-RU" sz="2400" b="1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400" b="1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Лечебное дело</a:t>
            </a:r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</a:rPr>
              <a:t>  </a:t>
            </a:r>
            <a:r>
              <a:rPr lang="ru-RU" sz="24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&lt;</a:t>
            </a:r>
            <a:r>
              <a:rPr lang="ru-RU" sz="2400" b="1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250</a:t>
            </a:r>
            <a:r>
              <a:rPr lang="en-US" sz="2400" b="1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400" b="1" kern="1200" dirty="0">
                <a:solidFill>
                  <a:schemeClr val="bg1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</a:rPr>
              <a:t>Лабораторная диагностика </a:t>
            </a:r>
            <a:r>
              <a:rPr lang="ru-RU" sz="1600" dirty="0">
                <a:solidFill>
                  <a:schemeClr val="bg1"/>
                </a:solidFill>
                <a:latin typeface="HelveticaNeueCyr" panose="02000503040000020004" pitchFamily="2" charset="-52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&lt;600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898D1-5D0B-4545-A75A-83FDBFFDDAFC}"/>
              </a:ext>
            </a:extLst>
          </p:cNvPr>
          <p:cNvSpPr/>
          <p:nvPr/>
        </p:nvSpPr>
        <p:spPr>
          <a:xfrm>
            <a:off x="3171825" y="1558012"/>
            <a:ext cx="6665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kern="1200" dirty="0">
                <a:solidFill>
                  <a:schemeClr val="accent2"/>
                </a:solidFill>
                <a:latin typeface="HelveticaNeueCyr" panose="02000503040000020004" pitchFamily="2" charset="-52"/>
              </a:rPr>
              <a:t>Студенты Медицинского колледжа №1 являются активными участниками волонтерского движения</a:t>
            </a:r>
            <a:endParaRPr kumimoji="0" lang="ru-RU" sz="2200" b="1" i="0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elveticaNeueCyr" panose="02000503040000020004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78C17F-489A-4DD6-A13E-6D9AF259818D}"/>
              </a:ext>
            </a:extLst>
          </p:cNvPr>
          <p:cNvSpPr/>
          <p:nvPr/>
        </p:nvSpPr>
        <p:spPr>
          <a:xfrm>
            <a:off x="2112963" y="2855961"/>
            <a:ext cx="934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работают в проектах Департамента здравоохранения города Москвы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помогают в организации крупных мероприятий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принимают участие в субботниках по благоустройству города, проводят патронатные акции памятников Великой отечественной войны.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11CCE2-FFBE-494C-882C-C70C02C71E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2961" y="1706591"/>
            <a:ext cx="889271" cy="88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14E16-385E-4A51-B117-D8BC780F92C5}"/>
              </a:ext>
            </a:extLst>
          </p:cNvPr>
          <p:cNvSpPr txBox="1"/>
          <p:nvPr/>
        </p:nvSpPr>
        <p:spPr>
          <a:xfrm>
            <a:off x="2112963" y="4696251"/>
            <a:ext cx="8288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595959"/>
                </a:solidFill>
              </a:defRPr>
            </a:pPr>
            <a:r>
              <a:rPr lang="ru-RU" sz="22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В МЕДИЦИНСКОМ КОЛЛЕДЖЕ №1 </a:t>
            </a:r>
            <a:br>
              <a:rPr lang="ru-RU" sz="2200" b="1" dirty="0">
                <a:solidFill>
                  <a:schemeClr val="bg1"/>
                </a:solidFill>
                <a:latin typeface="HelveticaNeueCyr" panose="02000503040000020004" pitchFamily="2" charset="-52"/>
              </a:rPr>
            </a:br>
            <a:r>
              <a:rPr lang="ru-RU" sz="22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УЧИТСЯ БОЛЕЕ 2 500 СТУДЕНТОВ</a:t>
            </a:r>
            <a:endParaRPr lang="ru-RU" sz="1400" dirty="0">
              <a:solidFill>
                <a:schemeClr val="bg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31B334-3324-4F54-A8E4-B5030E6B4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СТРАНИЦЫ, РАЗДЕЛЕННОЙ НА ДВЕ ЧАСТИ</a:t>
            </a:r>
          </a:p>
        </p:txBody>
      </p:sp>
    </p:spTree>
    <p:extLst>
      <p:ext uri="{BB962C8B-B14F-4D97-AF65-F5344CB8AC3E}">
        <p14:creationId xmlns:p14="http://schemas.microsoft.com/office/powerpoint/2010/main" val="1852096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C94C7AA-AD9D-4D75-A7F5-2E9E66855A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13E6F6F-6C8F-4037-A2FD-30AEF500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E1839FC-C647-4711-8FB8-6B565122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РАСПОЛОЖИТЬ НА СЛАЙДЕ ТЕКСТ И ФОТОГРАФИИ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DEB13-2831-42FF-9538-CE9A0E3C5F0F}"/>
              </a:ext>
            </a:extLst>
          </p:cNvPr>
          <p:cNvSpPr txBox="1"/>
          <p:nvPr/>
        </p:nvSpPr>
        <p:spPr>
          <a:xfrm>
            <a:off x="1595324" y="2209026"/>
            <a:ext cx="4752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900" lvl="2" indent="-342900" hangingPunct="1">
              <a:spcBef>
                <a:spcPts val="1200"/>
              </a:spcBef>
              <a:buClr>
                <a:schemeClr val="accent2"/>
              </a:buClr>
              <a:buFont typeface="Calibri" panose="020F0502020204030204" pitchFamily="34" charset="0"/>
              <a:buChar char="●"/>
              <a:defRPr/>
            </a:pP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В зависимости от размещаемой информации, фотографии могут располагаться в любой части слайда</a:t>
            </a:r>
          </a:p>
          <a:p>
            <a:pPr marL="486900" lvl="2" indent="-342900" hangingPunct="1">
              <a:spcBef>
                <a:spcPts val="1200"/>
              </a:spcBef>
              <a:buClr>
                <a:schemeClr val="accent2"/>
              </a:buClr>
              <a:buFont typeface="Calibri" panose="020F0502020204030204" pitchFamily="34" charset="0"/>
              <a:buChar char="●"/>
              <a:defRPr/>
            </a:pP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Фотографии не должны занимать более 50% от площади страницы</a:t>
            </a:r>
          </a:p>
          <a:p>
            <a:pPr marL="486900" lvl="2" indent="-342900" hangingPunct="1">
              <a:spcBef>
                <a:spcPts val="1200"/>
              </a:spcBef>
              <a:buClr>
                <a:schemeClr val="accent2"/>
              </a:buClr>
              <a:buFont typeface="Calibri" panose="020F0502020204030204" pitchFamily="34" charset="0"/>
              <a:buChar char="●"/>
              <a:defRPr/>
            </a:pP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Не рекомендуется использовать слишком пестрые и яркие фотографии, чтобы не отвлекать внимание от содержания текстов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D30C54-BA3E-403D-A957-6EA45A89E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65" y="2199830"/>
            <a:ext cx="4618519" cy="34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64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8E404D4-DA11-4F73-84EE-0034BF8F79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36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91C96DAD-3924-465B-A8CE-35068F1A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9939F7-360D-4CEE-8E9E-7D9D3A79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СЛАЙДА С РЕЗЮМЕ И ВЫВОДАМИ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42647-2699-4A85-9193-735C1342080D}"/>
              </a:ext>
            </a:extLst>
          </p:cNvPr>
          <p:cNvSpPr txBox="1"/>
          <p:nvPr/>
        </p:nvSpPr>
        <p:spPr>
          <a:xfrm>
            <a:off x="5627600" y="3783220"/>
            <a:ext cx="5386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lvl="2" indent="-288000" hangingPunct="1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Способ выделения текстовых блоков выбирается в зависимости от контента</a:t>
            </a:r>
          </a:p>
          <a:p>
            <a:pPr marL="432000" lvl="2" indent="-288000" hangingPunct="1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  <a:defRPr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Размер акцентных цифр – от 80 до 150</a:t>
            </a:r>
            <a:r>
              <a:rPr lang="en-US" dirty="0">
                <a:solidFill>
                  <a:schemeClr val="tx1"/>
                </a:solidFill>
                <a:latin typeface="HelveticaNeueCyr" panose="02000503040000020004" pitchFamily="2" charset="-52"/>
              </a:rPr>
              <a:t>pt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. Выбор размера осуществляется исходя из количества размещаемой информации</a:t>
            </a:r>
            <a:endParaRPr lang="ru-RU" kern="12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8" name="Прямоугольник 19">
            <a:extLst>
              <a:ext uri="{FF2B5EF4-FFF2-40B4-BE49-F238E27FC236}">
                <a16:creationId xmlns:a16="http://schemas.microsoft.com/office/drawing/2014/main" id="{494C4694-AC22-4575-A83D-F69B38F54D3C}"/>
              </a:ext>
            </a:extLst>
          </p:cNvPr>
          <p:cNvSpPr txBox="1"/>
          <p:nvPr/>
        </p:nvSpPr>
        <p:spPr>
          <a:xfrm>
            <a:off x="1247762" y="3358146"/>
            <a:ext cx="1746949" cy="240065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0" b="1" dirty="0">
                <a:solidFill>
                  <a:srgbClr val="00AB84"/>
                </a:solidFill>
                <a:latin typeface="HelveticaNeueCyr" panose="02000503040000020004" pitchFamily="2" charset="-52"/>
              </a:rPr>
              <a:t>1.</a:t>
            </a:r>
            <a:endParaRPr sz="15000" b="1" dirty="0">
              <a:solidFill>
                <a:srgbClr val="00AB84"/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4358B9-5B6C-447A-B46D-26B7D39E2763}"/>
              </a:ext>
            </a:extLst>
          </p:cNvPr>
          <p:cNvCxnSpPr>
            <a:cxnSpLocks/>
          </p:cNvCxnSpPr>
          <p:nvPr/>
        </p:nvCxnSpPr>
        <p:spPr>
          <a:xfrm>
            <a:off x="3030012" y="3878813"/>
            <a:ext cx="0" cy="13593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3E6D7A-0DCA-48CD-81A9-39C13169BAC5}"/>
              </a:ext>
            </a:extLst>
          </p:cNvPr>
          <p:cNvSpPr/>
          <p:nvPr/>
        </p:nvSpPr>
        <p:spPr>
          <a:xfrm>
            <a:off x="1247762" y="1946370"/>
            <a:ext cx="82315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Для выделения </a:t>
            </a:r>
            <a:r>
              <a:rPr kumimoji="0" lang="ru-RU" sz="20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важной информации на слайдах с резюме и выводами используются акцентные цифры </a:t>
            </a: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и/</a:t>
            </a:r>
            <a:r>
              <a:rPr kumimoji="0" lang="ru-RU" sz="20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или пиктограммы, размещенные на стр. 49 – 51 данной презентации</a:t>
            </a:r>
            <a:endParaRPr kumimoji="0" lang="ru-RU" sz="20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Cyr" panose="02000503040000020004" pitchFamily="2" charset="-52"/>
            </a:endParaRPr>
          </a:p>
        </p:txBody>
      </p:sp>
      <p:pic>
        <p:nvPicPr>
          <p:cNvPr id="11" name="Рисунок 10" descr="Больница">
            <a:extLst>
              <a:ext uri="{FF2B5EF4-FFF2-40B4-BE49-F238E27FC236}">
                <a16:creationId xmlns:a16="http://schemas.microsoft.com/office/drawing/2014/main" id="{453D3E45-3D4C-4A86-B163-7CF5A80BF89C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06" y="3879466"/>
            <a:ext cx="1358673" cy="135867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309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63047435-149D-4022-9427-CA5277E764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37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AF590577-AF02-4B2A-B0E9-A79DDC38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FA96D1F-44EB-4FEA-9F60-9BAAFE53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СЛАЙДА С РЕЗЮМЕ И ВЫВОДАМИ</a:t>
            </a:r>
          </a:p>
        </p:txBody>
      </p:sp>
      <p:sp>
        <p:nvSpPr>
          <p:cNvPr id="6" name="Прямоугольник 19">
            <a:extLst>
              <a:ext uri="{FF2B5EF4-FFF2-40B4-BE49-F238E27FC236}">
                <a16:creationId xmlns:a16="http://schemas.microsoft.com/office/drawing/2014/main" id="{4D8731A7-16FD-4555-A29E-7156769E30B5}"/>
              </a:ext>
            </a:extLst>
          </p:cNvPr>
          <p:cNvSpPr txBox="1"/>
          <p:nvPr/>
        </p:nvSpPr>
        <p:spPr>
          <a:xfrm>
            <a:off x="2151082" y="2037244"/>
            <a:ext cx="372420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Практические </a:t>
            </a:r>
            <a:b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</a:b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навыки отрабатывают в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симуляционных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кабинетах</a:t>
            </a:r>
          </a:p>
        </p:txBody>
      </p:sp>
      <p:sp>
        <p:nvSpPr>
          <p:cNvPr id="7" name="Прямоугольник 21">
            <a:extLst>
              <a:ext uri="{FF2B5EF4-FFF2-40B4-BE49-F238E27FC236}">
                <a16:creationId xmlns:a16="http://schemas.microsoft.com/office/drawing/2014/main" id="{A9695748-72FA-4ED3-9B2E-F6198E866305}"/>
              </a:ext>
            </a:extLst>
          </p:cNvPr>
          <p:cNvSpPr txBox="1"/>
          <p:nvPr/>
        </p:nvSpPr>
        <p:spPr>
          <a:xfrm>
            <a:off x="2155250" y="4212401"/>
            <a:ext cx="3719239" cy="1363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4999"/>
              </a:lnSpc>
              <a:spcBef>
                <a:spcPts val="800"/>
              </a:spcBef>
              <a:tabLst>
                <a:tab pos="457200" algn="l"/>
              </a:tabLst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4999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В Колледже реализуется обучение по дополнительному образованию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детей и взрослых</a:t>
            </a:r>
          </a:p>
        </p:txBody>
      </p:sp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id="{2D804D3D-5CC0-4D50-A96E-A5598FEDE445}"/>
              </a:ext>
            </a:extLst>
          </p:cNvPr>
          <p:cNvSpPr txBox="1"/>
          <p:nvPr/>
        </p:nvSpPr>
        <p:spPr>
          <a:xfrm>
            <a:off x="7984949" y="1715249"/>
            <a:ext cx="394869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Практика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 в крупнейших клинических больницах, поликлиниках и диагностических центрах Москвы.</a:t>
            </a:r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AB74DEE4-5F74-4D2F-9F3F-4FD1527A75A6}"/>
              </a:ext>
            </a:extLst>
          </p:cNvPr>
          <p:cNvSpPr txBox="1"/>
          <p:nvPr/>
        </p:nvSpPr>
        <p:spPr>
          <a:xfrm>
            <a:off x="7997725" y="4544441"/>
            <a:ext cx="378070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В Медицинском колледже №1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насыщенная и интересная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студенческая жизнь.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F8871D-0CB9-4A97-9458-EDE374E4C901}"/>
              </a:ext>
            </a:extLst>
          </p:cNvPr>
          <p:cNvCxnSpPr/>
          <p:nvPr/>
        </p:nvCxnSpPr>
        <p:spPr>
          <a:xfrm rot="5400000">
            <a:off x="5284551" y="2475182"/>
            <a:ext cx="1622106" cy="7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21BC432-2D9B-417B-AFA7-719CCD487F6A}"/>
              </a:ext>
            </a:extLst>
          </p:cNvPr>
          <p:cNvCxnSpPr/>
          <p:nvPr/>
        </p:nvCxnSpPr>
        <p:spPr>
          <a:xfrm>
            <a:off x="766763" y="3645878"/>
            <a:ext cx="489718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6B87CE9-D34F-4785-8FA0-B708F89A485E}"/>
              </a:ext>
            </a:extLst>
          </p:cNvPr>
          <p:cNvCxnSpPr/>
          <p:nvPr/>
        </p:nvCxnSpPr>
        <p:spPr>
          <a:xfrm>
            <a:off x="6500813" y="3645878"/>
            <a:ext cx="489718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9">
            <a:extLst>
              <a:ext uri="{FF2B5EF4-FFF2-40B4-BE49-F238E27FC236}">
                <a16:creationId xmlns:a16="http://schemas.microsoft.com/office/drawing/2014/main" id="{C252D7FF-005E-40C7-920A-057958395429}"/>
              </a:ext>
            </a:extLst>
          </p:cNvPr>
          <p:cNvSpPr txBox="1"/>
          <p:nvPr/>
        </p:nvSpPr>
        <p:spPr>
          <a:xfrm>
            <a:off x="815914" y="1852916"/>
            <a:ext cx="1368152" cy="178510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b="1" dirty="0">
                <a:solidFill>
                  <a:schemeClr val="accent1"/>
                </a:solidFill>
                <a:latin typeface="HelveticaNeueCyr" panose="02000503040000020004" pitchFamily="2" charset="-52"/>
              </a:rPr>
              <a:t>1</a:t>
            </a:r>
            <a:r>
              <a:rPr lang="ru-RU" sz="11000" b="1" dirty="0">
                <a:solidFill>
                  <a:schemeClr val="accent1"/>
                </a:solidFill>
                <a:latin typeface="HelveticaNeueCyr" panose="02000503040000020004" pitchFamily="2" charset="-52"/>
              </a:rPr>
              <a:t>.</a:t>
            </a:r>
            <a:endParaRPr sz="11000" b="1" dirty="0">
              <a:solidFill>
                <a:schemeClr val="accent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14" name="Прямоугольник 19">
            <a:extLst>
              <a:ext uri="{FF2B5EF4-FFF2-40B4-BE49-F238E27FC236}">
                <a16:creationId xmlns:a16="http://schemas.microsoft.com/office/drawing/2014/main" id="{4C7FDF98-E3AF-407A-8256-177FC5A36DE7}"/>
              </a:ext>
            </a:extLst>
          </p:cNvPr>
          <p:cNvSpPr txBox="1"/>
          <p:nvPr/>
        </p:nvSpPr>
        <p:spPr>
          <a:xfrm>
            <a:off x="6629573" y="1852916"/>
            <a:ext cx="1368152" cy="178510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0" b="1" dirty="0">
                <a:solidFill>
                  <a:schemeClr val="accent2"/>
                </a:solidFill>
                <a:latin typeface="HelveticaNeueCyr" panose="02000503040000020004" pitchFamily="2" charset="-52"/>
              </a:rPr>
              <a:t>2.</a:t>
            </a:r>
            <a:endParaRPr sz="11000" b="1" dirty="0">
              <a:solidFill>
                <a:schemeClr val="accent2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15" name="Прямоугольник 19">
            <a:extLst>
              <a:ext uri="{FF2B5EF4-FFF2-40B4-BE49-F238E27FC236}">
                <a16:creationId xmlns:a16="http://schemas.microsoft.com/office/drawing/2014/main" id="{17497C61-91B7-4055-A106-919572EEBC45}"/>
              </a:ext>
            </a:extLst>
          </p:cNvPr>
          <p:cNvSpPr txBox="1"/>
          <p:nvPr/>
        </p:nvSpPr>
        <p:spPr>
          <a:xfrm>
            <a:off x="844790" y="4144226"/>
            <a:ext cx="1368152" cy="178510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0" b="1" dirty="0">
                <a:solidFill>
                  <a:schemeClr val="accent4"/>
                </a:solidFill>
                <a:latin typeface="HelveticaNeueCyr" panose="02000503040000020004" pitchFamily="2" charset="-52"/>
              </a:rPr>
              <a:t>3.</a:t>
            </a:r>
            <a:endParaRPr sz="11000" b="1" dirty="0">
              <a:solidFill>
                <a:schemeClr val="accent4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16" name="Прямоугольник 19">
            <a:extLst>
              <a:ext uri="{FF2B5EF4-FFF2-40B4-BE49-F238E27FC236}">
                <a16:creationId xmlns:a16="http://schemas.microsoft.com/office/drawing/2014/main" id="{34749D94-ECA7-4059-966B-7DE218125312}"/>
              </a:ext>
            </a:extLst>
          </p:cNvPr>
          <p:cNvSpPr txBox="1"/>
          <p:nvPr/>
        </p:nvSpPr>
        <p:spPr>
          <a:xfrm>
            <a:off x="6616797" y="4144226"/>
            <a:ext cx="1368152" cy="178510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0" b="1" dirty="0">
                <a:solidFill>
                  <a:schemeClr val="accent3"/>
                </a:solidFill>
                <a:latin typeface="HelveticaNeueCyr" panose="02000503040000020004" pitchFamily="2" charset="-52"/>
              </a:rPr>
              <a:t>4.</a:t>
            </a:r>
            <a:endParaRPr sz="11000" b="1" dirty="0">
              <a:solidFill>
                <a:schemeClr val="accent3"/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4AA550C-8D3B-4436-B382-F40F284EE933}"/>
              </a:ext>
            </a:extLst>
          </p:cNvPr>
          <p:cNvCxnSpPr/>
          <p:nvPr/>
        </p:nvCxnSpPr>
        <p:spPr>
          <a:xfrm rot="5400000">
            <a:off x="5285343" y="4925039"/>
            <a:ext cx="1622106" cy="7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96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рофей">
            <a:extLst>
              <a:ext uri="{FF2B5EF4-FFF2-40B4-BE49-F238E27FC236}">
                <a16:creationId xmlns:a16="http://schemas.microsoft.com/office/drawing/2014/main" id="{5097ACD0-6141-4F77-B923-C39E38F0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58" y="507326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Обучение бесплатно иконка">
            <a:extLst>
              <a:ext uri="{FF2B5EF4-FFF2-40B4-BE49-F238E27FC236}">
                <a16:creationId xmlns:a16="http://schemas.microsoft.com/office/drawing/2014/main" id="{CF1E6AA6-2056-46A3-9FED-08F19CA1131E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69" y="3353681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Больница">
            <a:extLst>
              <a:ext uri="{FF2B5EF4-FFF2-40B4-BE49-F238E27FC236}">
                <a16:creationId xmlns:a16="http://schemas.microsoft.com/office/drawing/2014/main" id="{B7E147D5-406E-4F4E-A960-7400DF3F47F2}"/>
              </a:ext>
            </a:extLst>
          </p:cNvPr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75" y="1610469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5E165ECB-B74B-4AAD-8E90-7996F42413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38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6" name="Нижний колонтитул 25">
            <a:extLst>
              <a:ext uri="{FF2B5EF4-FFF2-40B4-BE49-F238E27FC236}">
                <a16:creationId xmlns:a16="http://schemas.microsoft.com/office/drawing/2014/main" id="{3C03A393-57A0-4D29-AB38-2B67B8C4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112193-172E-4E08-B02E-985B4503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СЛАЙДА С РЕЗЮМЕ И ВЫВОДАМИ</a:t>
            </a:r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148248DB-D274-4ABB-803B-A131650FC613}"/>
              </a:ext>
            </a:extLst>
          </p:cNvPr>
          <p:cNvSpPr txBox="1"/>
          <p:nvPr/>
        </p:nvSpPr>
        <p:spPr>
          <a:xfrm>
            <a:off x="3011147" y="3238018"/>
            <a:ext cx="769495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Медицинский колледж №1 – это современное многоуровневое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и многопрофильное учебное заведение, обеспечивающее студентам широкие возможности для образования.</a:t>
            </a:r>
          </a:p>
        </p:txBody>
      </p:sp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91165927-152C-4DF6-896F-D0321D8F237C}"/>
              </a:ext>
            </a:extLst>
          </p:cNvPr>
          <p:cNvSpPr txBox="1"/>
          <p:nvPr/>
        </p:nvSpPr>
        <p:spPr>
          <a:xfrm>
            <a:off x="3003011" y="4984969"/>
            <a:ext cx="786747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Благодаря нашим преподавателям мы активные участники и победители Всероссийских и городских конференций, конкурсов, олимпиад, студенческих фестивалей.</a:t>
            </a:r>
          </a:p>
        </p:txBody>
      </p:sp>
      <p:sp>
        <p:nvSpPr>
          <p:cNvPr id="8" name="Прямоугольник 14">
            <a:extLst>
              <a:ext uri="{FF2B5EF4-FFF2-40B4-BE49-F238E27FC236}">
                <a16:creationId xmlns:a16="http://schemas.microsoft.com/office/drawing/2014/main" id="{F7F9A666-D84C-4A0D-A4F4-194FC73519AE}"/>
              </a:ext>
            </a:extLst>
          </p:cNvPr>
          <p:cNvSpPr txBox="1"/>
          <p:nvPr/>
        </p:nvSpPr>
        <p:spPr>
          <a:xfrm>
            <a:off x="3011147" y="2033687"/>
            <a:ext cx="65444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Колледж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основан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 </a:t>
            </a:r>
            <a:r>
              <a:rPr lang="ru-RU" sz="2800" kern="1200" dirty="0">
                <a:solidFill>
                  <a:srgbClr val="005FAB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31 мая 1991</a:t>
            </a:r>
            <a:r>
              <a:rPr lang="en-US" sz="2800" kern="1200" dirty="0">
                <a:solidFill>
                  <a:srgbClr val="005FAB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200" dirty="0">
                <a:solidFill>
                  <a:srgbClr val="005FAB"/>
                </a:solidFill>
                <a:latin typeface="HelveticaNeueCyr" panose="020005030400000200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 в г.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Москве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  <a:sym typeface="Arial"/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D39CF87-396A-4895-A409-94043D011D75}"/>
              </a:ext>
            </a:extLst>
          </p:cNvPr>
          <p:cNvGrpSpPr/>
          <p:nvPr/>
        </p:nvGrpSpPr>
        <p:grpSpPr>
          <a:xfrm>
            <a:off x="1308100" y="2556907"/>
            <a:ext cx="9591352" cy="3476625"/>
            <a:chOff x="2063552" y="2353707"/>
            <a:chExt cx="9001000" cy="3476625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AA25CC46-5550-4C31-A3B6-1408AA361093}"/>
                </a:ext>
              </a:extLst>
            </p:cNvPr>
            <p:cNvCxnSpPr/>
            <p:nvPr/>
          </p:nvCxnSpPr>
          <p:spPr>
            <a:xfrm>
              <a:off x="2063552" y="2353707"/>
              <a:ext cx="9001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7743BBB1-5D41-4B4E-8BA7-3D5A16CA4AC6}"/>
                </a:ext>
              </a:extLst>
            </p:cNvPr>
            <p:cNvCxnSpPr/>
            <p:nvPr/>
          </p:nvCxnSpPr>
          <p:spPr>
            <a:xfrm>
              <a:off x="2063552" y="4119007"/>
              <a:ext cx="9001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2521371-F8F2-4E57-9A7D-E46E65D3F3CD}"/>
                </a:ext>
              </a:extLst>
            </p:cNvPr>
            <p:cNvCxnSpPr/>
            <p:nvPr/>
          </p:nvCxnSpPr>
          <p:spPr>
            <a:xfrm>
              <a:off x="2063552" y="5830332"/>
              <a:ext cx="90010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4C9A6F39-A296-4866-8ECB-22C1A29246D1}"/>
              </a:ext>
            </a:extLst>
          </p:cNvPr>
          <p:cNvSpPr/>
          <p:nvPr/>
        </p:nvSpPr>
        <p:spPr>
          <a:xfrm flipV="1">
            <a:off x="10903706" y="2402939"/>
            <a:ext cx="307936" cy="3079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46401CE-0A04-453B-8018-BA4746F262C4}"/>
              </a:ext>
            </a:extLst>
          </p:cNvPr>
          <p:cNvSpPr/>
          <p:nvPr/>
        </p:nvSpPr>
        <p:spPr>
          <a:xfrm flipV="1">
            <a:off x="10903706" y="4137487"/>
            <a:ext cx="307936" cy="30793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A645A74-4A11-48EF-B7ED-3CE154346B48}"/>
              </a:ext>
            </a:extLst>
          </p:cNvPr>
          <p:cNvSpPr/>
          <p:nvPr/>
        </p:nvSpPr>
        <p:spPr>
          <a:xfrm flipV="1">
            <a:off x="10903706" y="5864687"/>
            <a:ext cx="307936" cy="307936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747065F-1DE2-47D7-BFB8-A2319EEE375A}"/>
              </a:ext>
            </a:extLst>
          </p:cNvPr>
          <p:cNvSpPr/>
          <p:nvPr/>
        </p:nvSpPr>
        <p:spPr>
          <a:xfrm flipV="1">
            <a:off x="1007001" y="2402939"/>
            <a:ext cx="307936" cy="3079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8737A1E-2915-424D-9406-0F164E5A2A7A}"/>
              </a:ext>
            </a:extLst>
          </p:cNvPr>
          <p:cNvSpPr>
            <a:spLocks noChangeAspect="1"/>
          </p:cNvSpPr>
          <p:nvPr/>
        </p:nvSpPr>
        <p:spPr>
          <a:xfrm flipV="1">
            <a:off x="1007001" y="4137487"/>
            <a:ext cx="307936" cy="30793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A4AD0A1-CC05-4291-AF58-15793730FCC3}"/>
              </a:ext>
            </a:extLst>
          </p:cNvPr>
          <p:cNvSpPr/>
          <p:nvPr/>
        </p:nvSpPr>
        <p:spPr>
          <a:xfrm flipV="1">
            <a:off x="1007001" y="5864687"/>
            <a:ext cx="307936" cy="307936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32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CAB44C5-43F6-44BC-8D42-F16F1CDD3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РАБОТА С ШАБЛОНОМ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492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182234-337E-740A-B65C-C51BC844BC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ADA1F7-8E62-B47E-54AE-1F7EDC45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3CD050-B238-A169-52C4-8E491B9F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ТИТУЛЬНЫЙ СЛАЙД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37EB38A-23B0-B7D3-7282-10C3E6D5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49" y="2057400"/>
            <a:ext cx="1087811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Допускается использование любого фонового изображения титульного слайда, которое подходит по тематике вашей презентации</a:t>
            </a:r>
          </a:p>
          <a:p>
            <a:pPr marL="0" indent="0">
              <a:buNone/>
            </a:pPr>
            <a:r>
              <a:rPr lang="ru-RU" dirty="0"/>
              <a:t>Также возможна замена цветовой палитры плашки, используемой над фоновым изображением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FD7268-E397-A295-A362-20E12E88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2" y="3738351"/>
            <a:ext cx="3387891" cy="21334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42D85-E0D2-6F14-32A8-2554B372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35" y="3738351"/>
            <a:ext cx="3104126" cy="21689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7C92AA-652C-8803-FE85-6562A7C1C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833" y="3920945"/>
            <a:ext cx="3104126" cy="18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68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563FA9F8-6B3F-4101-A955-AE05E736BD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40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54C8F6C9-29C9-4696-9A00-9202A4603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009337F-BFF5-44E4-882A-95ABB54C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ДОБАВЛЕНИЕ НУМЕРАЦИИ СЛАЙДОВ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4E35DD-78FB-4859-B118-C2A4731A1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19" y="2843089"/>
            <a:ext cx="1291963" cy="1291963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63AAC2B-311D-4C86-8CF5-BF8436C08322}"/>
              </a:ext>
            </a:extLst>
          </p:cNvPr>
          <p:cNvCxnSpPr>
            <a:cxnSpLocks/>
          </p:cNvCxnSpPr>
          <p:nvPr/>
        </p:nvCxnSpPr>
        <p:spPr>
          <a:xfrm>
            <a:off x="4031566" y="5244450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0AA84DF-3AF9-4ADC-B67A-62BB032F64B3}"/>
              </a:ext>
            </a:extLst>
          </p:cNvPr>
          <p:cNvGrpSpPr/>
          <p:nvPr/>
        </p:nvGrpSpPr>
        <p:grpSpPr>
          <a:xfrm>
            <a:off x="4950516" y="4322441"/>
            <a:ext cx="1812725" cy="1809540"/>
            <a:chOff x="3305023" y="3034865"/>
            <a:chExt cx="1734316" cy="173126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097FDF1-5AD0-4D77-B313-834A3D4E4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023" y="3034865"/>
              <a:ext cx="1734316" cy="1731268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BD0B9D3-B650-4B83-92C8-FE9C1037768C}"/>
                </a:ext>
              </a:extLst>
            </p:cNvPr>
            <p:cNvSpPr/>
            <p:nvPr/>
          </p:nvSpPr>
          <p:spPr>
            <a:xfrm>
              <a:off x="3305023" y="3034865"/>
              <a:ext cx="1731267" cy="173126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10534E1-A0F6-441A-9C7A-5197C1FD2640}"/>
              </a:ext>
            </a:extLst>
          </p:cNvPr>
          <p:cNvGrpSpPr/>
          <p:nvPr/>
        </p:nvGrpSpPr>
        <p:grpSpPr>
          <a:xfrm>
            <a:off x="6444735" y="4322442"/>
            <a:ext cx="1816357" cy="1809539"/>
            <a:chOff x="4908638" y="3034864"/>
            <a:chExt cx="1737791" cy="173126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333C90A-0644-449F-8C2C-D212986A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638" y="3034864"/>
              <a:ext cx="1734316" cy="1731268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C72E037-A8AC-4A9D-BBB8-E4F5676A6002}"/>
                </a:ext>
              </a:extLst>
            </p:cNvPr>
            <p:cNvSpPr/>
            <p:nvPr/>
          </p:nvSpPr>
          <p:spPr>
            <a:xfrm>
              <a:off x="4915162" y="3034865"/>
              <a:ext cx="1731267" cy="173126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B34825-53F6-4040-B217-4D294D9B2AA2}"/>
              </a:ext>
            </a:extLst>
          </p:cNvPr>
          <p:cNvSpPr txBox="1"/>
          <p:nvPr/>
        </p:nvSpPr>
        <p:spPr>
          <a:xfrm>
            <a:off x="1127448" y="1555898"/>
            <a:ext cx="9990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Для облегчения навигации по презентации необходимо добавить автоматическую нумерацию слайдов. В данный шаблон она уже интегрирована. Если в вашей презентации отсутствует автоматическая нумерация, то добавить ее можно следующим образом: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C97874-EA06-41EA-A4DA-894F92C32732}"/>
              </a:ext>
            </a:extLst>
          </p:cNvPr>
          <p:cNvSpPr txBox="1"/>
          <p:nvPr/>
        </p:nvSpPr>
        <p:spPr>
          <a:xfrm>
            <a:off x="4836216" y="3003852"/>
            <a:ext cx="538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Добавление автоматической нумерации осуществляется на вкладке «Вставка»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B8A6E-01E2-4E0C-ACB9-11AA88E6A9D7}"/>
              </a:ext>
            </a:extLst>
          </p:cNvPr>
          <p:cNvSpPr txBox="1"/>
          <p:nvPr/>
        </p:nvSpPr>
        <p:spPr>
          <a:xfrm>
            <a:off x="2064422" y="4857879"/>
            <a:ext cx="2005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 разделе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Текст</a:t>
            </a: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 необходимо нажать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Номер слайда</a:t>
            </a:r>
            <a:endParaRPr lang="ru-RU" sz="14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3CDFA-F069-4585-B839-4FCBA0B4242E}"/>
              </a:ext>
            </a:extLst>
          </p:cNvPr>
          <p:cNvSpPr txBox="1"/>
          <p:nvPr/>
        </p:nvSpPr>
        <p:spPr>
          <a:xfrm>
            <a:off x="8293311" y="4434489"/>
            <a:ext cx="3246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Для добавления автоматической нумерации необходимо поставить галочку напротив поля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Номер 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557D2-1427-4949-8369-0BB07B5EF33D}"/>
              </a:ext>
            </a:extLst>
          </p:cNvPr>
          <p:cNvSpPr txBox="1"/>
          <p:nvPr/>
        </p:nvSpPr>
        <p:spPr>
          <a:xfrm>
            <a:off x="8293311" y="5372730"/>
            <a:ext cx="3246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После этого необходимо кликнуть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Применить ко всем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9D1EC9-9AF7-4AFC-82BF-4C8BC0ECD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3" y="4581230"/>
            <a:ext cx="1289781" cy="129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84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F5DC9F57-BC8B-435F-BF90-79C2677B3B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41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C19D7E48-CF77-412F-A078-8986E1B2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347EDB4-BE4F-436E-84AB-F0065A6F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ДОБАВЛЕНИЕ НУМЕРАЦИИ СЛАЙДОВ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9C794D9-25CA-4EBC-859F-64FC8B2C13AC}"/>
              </a:ext>
            </a:extLst>
          </p:cNvPr>
          <p:cNvCxnSpPr>
            <a:cxnSpLocks/>
          </p:cNvCxnSpPr>
          <p:nvPr/>
        </p:nvCxnSpPr>
        <p:spPr>
          <a:xfrm>
            <a:off x="3260113" y="4577855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3F1C95-0489-43DC-9EE1-28333B24A583}"/>
              </a:ext>
            </a:extLst>
          </p:cNvPr>
          <p:cNvSpPr txBox="1"/>
          <p:nvPr/>
        </p:nvSpPr>
        <p:spPr>
          <a:xfrm>
            <a:off x="1830114" y="1775734"/>
            <a:ext cx="837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Если при выполнении указанных действий у вас не появляется нумерация, то это означает, что она отключена в используемом вами Макете страницы.</a:t>
            </a:r>
          </a:p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Исправить это можно следующим образом: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5C5942-F6AF-43EB-A4FC-F3C8BBE4A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68" y="4007000"/>
            <a:ext cx="1286919" cy="1291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77D7E8-E330-429E-8FC2-35C6940D69AE}"/>
              </a:ext>
            </a:extLst>
          </p:cNvPr>
          <p:cNvSpPr txBox="1"/>
          <p:nvPr/>
        </p:nvSpPr>
        <p:spPr>
          <a:xfrm>
            <a:off x="940852" y="3395343"/>
            <a:ext cx="231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spcBef>
                <a:spcPts val="600"/>
              </a:spcBef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Выбрать из верхнего меню вкладку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«Вид»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3C1EAF-CB24-4918-A8F9-2782ADBA1D94}"/>
              </a:ext>
            </a:extLst>
          </p:cNvPr>
          <p:cNvSpPr txBox="1"/>
          <p:nvPr/>
        </p:nvSpPr>
        <p:spPr>
          <a:xfrm>
            <a:off x="3520111" y="3382691"/>
            <a:ext cx="211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Выбрать пункт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«Образец слайдов»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1A568-0BFD-4772-9596-F83B2FA2D68F}"/>
              </a:ext>
            </a:extLst>
          </p:cNvPr>
          <p:cNvSpPr txBox="1"/>
          <p:nvPr/>
        </p:nvSpPr>
        <p:spPr>
          <a:xfrm>
            <a:off x="9005749" y="339603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Выбрать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«Закрыть режим образца»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992734-5ECA-43F2-A886-F0EE657C4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19" y="4005493"/>
            <a:ext cx="1292774" cy="12927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48E758-00A1-49C0-A562-25B3D0978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17" y="4001806"/>
            <a:ext cx="1299512" cy="1299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6927C1-C042-4AC9-9F3A-3C56A1FBBEF5}"/>
              </a:ext>
            </a:extLst>
          </p:cNvPr>
          <p:cNvSpPr txBox="1"/>
          <p:nvPr/>
        </p:nvSpPr>
        <p:spPr>
          <a:xfrm>
            <a:off x="5563499" y="3179899"/>
            <a:ext cx="3597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 разделе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Макет образца</a:t>
            </a: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 необходимо поставить галочку напротив пункта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Нижние колонтитулы</a:t>
            </a: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endParaRPr lang="ru-RU" sz="1400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9F33971-6EA2-4332-AE02-3DD87C48058A}"/>
              </a:ext>
            </a:extLst>
          </p:cNvPr>
          <p:cNvGrpSpPr/>
          <p:nvPr/>
        </p:nvGrpSpPr>
        <p:grpSpPr>
          <a:xfrm>
            <a:off x="6673962" y="4008224"/>
            <a:ext cx="1734805" cy="1734316"/>
            <a:chOff x="6746257" y="4408981"/>
            <a:chExt cx="1734805" cy="173431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CD1BD0E-BDDE-4B6C-8C29-6F049933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257" y="4408981"/>
              <a:ext cx="1734316" cy="1731268"/>
            </a:xfrm>
            <a:prstGeom prst="rect">
              <a:avLst/>
            </a:prstGeom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90F3FA0-B7B2-4D09-915D-A005214C7976}"/>
                </a:ext>
              </a:extLst>
            </p:cNvPr>
            <p:cNvSpPr/>
            <p:nvPr/>
          </p:nvSpPr>
          <p:spPr>
            <a:xfrm>
              <a:off x="6746746" y="4408981"/>
              <a:ext cx="1734316" cy="1734316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3948F46-0DC3-4D23-B385-BEB779392CDE}"/>
              </a:ext>
            </a:extLst>
          </p:cNvPr>
          <p:cNvCxnSpPr>
            <a:cxnSpLocks/>
          </p:cNvCxnSpPr>
          <p:nvPr/>
        </p:nvCxnSpPr>
        <p:spPr>
          <a:xfrm>
            <a:off x="5571513" y="4577855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6966D41-7CF7-4670-BDDA-B2739C88441D}"/>
              </a:ext>
            </a:extLst>
          </p:cNvPr>
          <p:cNvCxnSpPr>
            <a:cxnSpLocks/>
          </p:cNvCxnSpPr>
          <p:nvPr/>
        </p:nvCxnSpPr>
        <p:spPr>
          <a:xfrm>
            <a:off x="8733813" y="4577855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747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6503A9A4-4E7B-482C-B220-2771675D76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5FE0F49B-2FFF-4903-9240-51792045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1F41495-2294-4E23-BBC6-E10E80AE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ДОБАВЛЕНИЕ КОЛОНТИТУЛОВ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4C005-1391-4E68-AA20-6090454EE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4" y="4454676"/>
            <a:ext cx="1296600" cy="1298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395E6-A566-43E2-A1A2-28D1CDAA8C01}"/>
              </a:ext>
            </a:extLst>
          </p:cNvPr>
          <p:cNvSpPr txBox="1"/>
          <p:nvPr/>
        </p:nvSpPr>
        <p:spPr>
          <a:xfrm>
            <a:off x="3170700" y="3226207"/>
            <a:ext cx="69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Добавление колонтитулов осуществляется на вкладке «Вставка»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9CDFD-0659-4FA2-92A3-AE740245062F}"/>
              </a:ext>
            </a:extLst>
          </p:cNvPr>
          <p:cNvSpPr txBox="1"/>
          <p:nvPr/>
        </p:nvSpPr>
        <p:spPr>
          <a:xfrm>
            <a:off x="1946735" y="4664786"/>
            <a:ext cx="2331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 разделе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Текст</a:t>
            </a: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 необходимо нажать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Колонтитулы</a:t>
            </a:r>
            <a:endParaRPr lang="ru-RU" sz="14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F3773-730D-49CB-8C71-5E8344CD556E}"/>
              </a:ext>
            </a:extLst>
          </p:cNvPr>
          <p:cNvSpPr txBox="1"/>
          <p:nvPr/>
        </p:nvSpPr>
        <p:spPr>
          <a:xfrm>
            <a:off x="8359922" y="4194140"/>
            <a:ext cx="349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Для замены колонтитула необходимо поставить галочку напротив поля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Нижний колонтитул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31F29-4094-4B13-A482-2354FCE2C34C}"/>
              </a:ext>
            </a:extLst>
          </p:cNvPr>
          <p:cNvSpPr txBox="1"/>
          <p:nvPr/>
        </p:nvSpPr>
        <p:spPr>
          <a:xfrm>
            <a:off x="8359921" y="5104061"/>
            <a:ext cx="3303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После этого необходимо вставить требуемый колонтитул и кликнуть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Применить ко всем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87D2F0-70EC-45C3-9918-3C32CAE02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3" y="2814234"/>
            <a:ext cx="1291963" cy="1291963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AEBE508-DF05-40F7-BB6A-1AD8F8AFB47D}"/>
              </a:ext>
            </a:extLst>
          </p:cNvPr>
          <p:cNvCxnSpPr>
            <a:cxnSpLocks/>
          </p:cNvCxnSpPr>
          <p:nvPr/>
        </p:nvCxnSpPr>
        <p:spPr>
          <a:xfrm>
            <a:off x="3932506" y="5032962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C55E914-0D86-49A8-8446-092671D6D51E}"/>
              </a:ext>
            </a:extLst>
          </p:cNvPr>
          <p:cNvGrpSpPr/>
          <p:nvPr/>
        </p:nvGrpSpPr>
        <p:grpSpPr>
          <a:xfrm>
            <a:off x="4901151" y="4106198"/>
            <a:ext cx="1824805" cy="1814294"/>
            <a:chOff x="4836216" y="3822912"/>
            <a:chExt cx="1824805" cy="181429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25A8965-94AE-450F-8985-4F5490437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295" y="3822912"/>
              <a:ext cx="1812726" cy="1814294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BA882823-8418-46E3-9998-6B28A47ABA08}"/>
                </a:ext>
              </a:extLst>
            </p:cNvPr>
            <p:cNvSpPr/>
            <p:nvPr/>
          </p:nvSpPr>
          <p:spPr>
            <a:xfrm>
              <a:off x="4836216" y="3827667"/>
              <a:ext cx="1809538" cy="1809539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F8948FE-8634-4B69-BE33-9434524CC452}"/>
              </a:ext>
            </a:extLst>
          </p:cNvPr>
          <p:cNvGrpSpPr/>
          <p:nvPr/>
        </p:nvGrpSpPr>
        <p:grpSpPr>
          <a:xfrm>
            <a:off x="6395370" y="4110954"/>
            <a:ext cx="1816357" cy="1809539"/>
            <a:chOff x="4908638" y="3034864"/>
            <a:chExt cx="1737791" cy="173126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388B67A-BAD7-46D1-BCA3-DF204E54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638" y="3034864"/>
              <a:ext cx="1734316" cy="1731268"/>
            </a:xfrm>
            <a:prstGeom prst="rect">
              <a:avLst/>
            </a:prstGeom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3D78E1D-F5D6-4B29-A686-383523B083A4}"/>
                </a:ext>
              </a:extLst>
            </p:cNvPr>
            <p:cNvSpPr/>
            <p:nvPr/>
          </p:nvSpPr>
          <p:spPr>
            <a:xfrm>
              <a:off x="4915162" y="3034865"/>
              <a:ext cx="1731267" cy="173126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34F680C-9A13-4861-BA32-3AEEF7EA7321}"/>
              </a:ext>
            </a:extLst>
          </p:cNvPr>
          <p:cNvSpPr txBox="1"/>
          <p:nvPr/>
        </p:nvSpPr>
        <p:spPr>
          <a:xfrm>
            <a:off x="1069916" y="1954659"/>
            <a:ext cx="100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Для повышение узнаваемости нашего Колледжа во время публичных выступлений желательно добавлять нижний колонтитул со ссылкой на наш сайт - </a:t>
            </a:r>
            <a:r>
              <a:rPr lang="en-US" dirty="0">
                <a:solidFill>
                  <a:schemeClr val="accent3"/>
                </a:solidFill>
                <a:latin typeface="HelveticaNeueCyr" panose="02000503040000020004" pitchFamily="2" charset="-52"/>
              </a:rPr>
              <a:t>medcollege.ru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HelveticaNeueCyr" panose="0200050304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58756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6E7A0F-E2C3-4B96-A583-97078F0D3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ПОЛЕЗНЫЕ ОНЛАЙН-РЕСУРСЫ</a:t>
            </a:r>
          </a:p>
        </p:txBody>
      </p:sp>
    </p:spTree>
    <p:extLst>
      <p:ext uri="{BB962C8B-B14F-4D97-AF65-F5344CB8AC3E}">
        <p14:creationId xmlns:p14="http://schemas.microsoft.com/office/powerpoint/2010/main" val="2348210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F5B9C22-7AC3-428A-9F9C-1B8E8AC4E8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16E515CA-8ACD-44E5-B9EA-E22D22D7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9BFCB3-1F65-408C-938D-1BEABB105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ФОТОСТОКИ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B28A13-6DC0-4FF4-9499-1A0EB85EE942}"/>
              </a:ext>
            </a:extLst>
          </p:cNvPr>
          <p:cNvSpPr/>
          <p:nvPr/>
        </p:nvSpPr>
        <p:spPr>
          <a:xfrm>
            <a:off x="2004399" y="1444095"/>
            <a:ext cx="10340002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Фотографии </a:t>
            </a:r>
            <a:r>
              <a:rPr lang="ru-RU" kern="1200" noProof="0" dirty="0">
                <a:solidFill>
                  <a:schemeClr val="tx1"/>
                </a:solidFill>
                <a:latin typeface="HelveticaNeueCyr" panose="02000503040000020004" pitchFamily="2" charset="-52"/>
              </a:rPr>
              <a:t>в интернете защищены авторским правом, </a:t>
            </a:r>
            <a:br>
              <a:rPr lang="ru-RU" kern="1200" noProof="0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kern="1200" noProof="0" dirty="0">
                <a:solidFill>
                  <a:schemeClr val="tx1"/>
                </a:solidFill>
                <a:latin typeface="HelveticaNeueCyr" panose="02000503040000020004" pitchFamily="2" charset="-52"/>
              </a:rPr>
              <a:t>поэтому желательно использовать изображения с бесплатных </a:t>
            </a:r>
            <a:r>
              <a:rPr lang="ru-RU" kern="1200" noProof="0" dirty="0" err="1">
                <a:solidFill>
                  <a:schemeClr val="tx1"/>
                </a:solidFill>
                <a:latin typeface="HelveticaNeueCyr" panose="02000503040000020004" pitchFamily="2" charset="-52"/>
              </a:rPr>
              <a:t>фотостоков</a:t>
            </a:r>
            <a:r>
              <a:rPr lang="ru-RU" kern="1200" noProof="0" dirty="0">
                <a:solidFill>
                  <a:schemeClr val="tx1"/>
                </a:solidFill>
                <a:latin typeface="HelveticaNeueCyr" panose="02000503040000020004" pitchFamily="2" charset="-52"/>
              </a:rPr>
              <a:t>:</a:t>
            </a:r>
          </a:p>
          <a:p>
            <a:pPr lvl="1" hangingPunct="1">
              <a:defRPr/>
            </a:pPr>
            <a:r>
              <a:rPr lang="en-US" dirty="0">
                <a:solidFill>
                  <a:schemeClr val="accent3"/>
                </a:solidFill>
                <a:latin typeface="HelveticaNeueCyr" panose="02000503040000020004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https://www.pexels.com/ru-ru/</a:t>
            </a:r>
            <a:endParaRPr lang="en-US" dirty="0">
              <a:solidFill>
                <a:schemeClr val="accent3"/>
              </a:solidFill>
              <a:latin typeface="HelveticaNeueCyr" panose="02000503040000020004" pitchFamily="2" charset="-52"/>
            </a:endParaRPr>
          </a:p>
          <a:p>
            <a:pPr lvl="1" hangingPunct="1">
              <a:spcAft>
                <a:spcPts val="600"/>
              </a:spcAft>
              <a:defRPr/>
            </a:pPr>
            <a:r>
              <a:rPr lang="en-US" dirty="0">
                <a:solidFill>
                  <a:schemeClr val="accent3"/>
                </a:solidFill>
                <a:latin typeface="HelveticaNeueCyr" panose="02000503040000020004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endParaRPr lang="ru-RU" dirty="0">
              <a:solidFill>
                <a:schemeClr val="accent3"/>
              </a:solidFill>
              <a:latin typeface="HelveticaNeueCyr" panose="02000503040000020004" pitchFamily="2" charset="-52"/>
            </a:endParaRPr>
          </a:p>
          <a:p>
            <a:pPr lvl="0" hangingPunct="1">
              <a:spcAft>
                <a:spcPts val="1800"/>
              </a:spcAft>
              <a:defRPr/>
            </a:pPr>
            <a:r>
              <a:rPr lang="ru-RU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Фотографии на данных ресурсах свободны от авторских прав.</a:t>
            </a:r>
          </a:p>
          <a:p>
            <a:pPr lvl="0" hangingPunct="1">
              <a:spcAft>
                <a:spcPts val="600"/>
              </a:spcAft>
              <a:defRPr/>
            </a:pPr>
            <a:r>
              <a:rPr lang="ru-RU" sz="16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Чтобы загрузить изображение достаточно кликнуть</a:t>
            </a:r>
            <a:r>
              <a:rPr lang="en-US" sz="16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Download free/ </a:t>
            </a:r>
            <a:r>
              <a:rPr lang="ru-RU" sz="1600" b="1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Бесплатное скачивание</a:t>
            </a:r>
            <a:endParaRPr lang="en-US" sz="1600" kern="12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8E527EC-DBC7-417B-B948-95FBDD478428}"/>
              </a:ext>
            </a:extLst>
          </p:cNvPr>
          <p:cNvGrpSpPr/>
          <p:nvPr/>
        </p:nvGrpSpPr>
        <p:grpSpPr>
          <a:xfrm>
            <a:off x="1287780" y="4014898"/>
            <a:ext cx="10904220" cy="1916022"/>
            <a:chOff x="0" y="4187731"/>
            <a:chExt cx="12192000" cy="191602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D68D503-00FA-4C66-B483-BD93A206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87731"/>
              <a:ext cx="12192000" cy="1916022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469E4DD0-FC63-4B8F-9C35-E36DB2660B38}"/>
                </a:ext>
              </a:extLst>
            </p:cNvPr>
            <p:cNvCxnSpPr/>
            <p:nvPr/>
          </p:nvCxnSpPr>
          <p:spPr>
            <a:xfrm>
              <a:off x="3060700" y="4187731"/>
              <a:ext cx="0" cy="191602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4FCEE6C-0979-4237-846E-03ED86BF5C7D}"/>
                </a:ext>
              </a:extLst>
            </p:cNvPr>
            <p:cNvCxnSpPr/>
            <p:nvPr/>
          </p:nvCxnSpPr>
          <p:spPr>
            <a:xfrm>
              <a:off x="6108700" y="4187731"/>
              <a:ext cx="0" cy="191602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EA127EA-1E4E-4EEB-9DEA-4CCDB9B7FF2A}"/>
                </a:ext>
              </a:extLst>
            </p:cNvPr>
            <p:cNvCxnSpPr/>
            <p:nvPr/>
          </p:nvCxnSpPr>
          <p:spPr>
            <a:xfrm>
              <a:off x="9147175" y="4187731"/>
              <a:ext cx="0" cy="191602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4478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4">
            <a:extLst>
              <a:ext uri="{FF2B5EF4-FFF2-40B4-BE49-F238E27FC236}">
                <a16:creationId xmlns:a16="http://schemas.microsoft.com/office/drawing/2014/main" id="{202F09A8-169B-4090-8083-07BAA38446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4" name="Нижний колонтитул 43">
            <a:extLst>
              <a:ext uri="{FF2B5EF4-FFF2-40B4-BE49-F238E27FC236}">
                <a16:creationId xmlns:a16="http://schemas.microsoft.com/office/drawing/2014/main" id="{BD5DDA63-A765-4175-BE63-B0C124B4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6868193-40F4-456C-96E5-F223E20D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ИКОНКИ И ИЛЛЮСТРАЦИИ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BB22F-8EB9-42EE-B953-089B8D6240AC}"/>
              </a:ext>
            </a:extLst>
          </p:cNvPr>
          <p:cNvSpPr txBox="1"/>
          <p:nvPr/>
        </p:nvSpPr>
        <p:spPr>
          <a:xfrm>
            <a:off x="1636796" y="3975634"/>
            <a:ext cx="3999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SzPct val="100000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Вбиваем в поиск ключевое слово для поиска иконки</a:t>
            </a:r>
          </a:p>
          <a:p>
            <a:pPr marL="342900" indent="-342900">
              <a:spcAft>
                <a:spcPts val="800"/>
              </a:spcAft>
              <a:buSzPct val="100000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Ставим фильтр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License – Free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  <a:endParaRPr lang="en-US" sz="1600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342900" indent="-342900">
              <a:spcAft>
                <a:spcPts val="800"/>
              </a:spcAft>
              <a:buSzPct val="100000"/>
              <a:buFontTx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Кликаем на понравившуюся иконку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и в открывшемся окне выбираем формат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PNG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  <a:endParaRPr lang="en-US" sz="1600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342900" indent="-342900">
              <a:spcAft>
                <a:spcPts val="800"/>
              </a:spcAft>
              <a:buSzPct val="100000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Кликаем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Free download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B0B70BB-B894-41AE-9BE3-86EAA86B3C9D}"/>
              </a:ext>
            </a:extLst>
          </p:cNvPr>
          <p:cNvGrpSpPr/>
          <p:nvPr/>
        </p:nvGrpSpPr>
        <p:grpSpPr>
          <a:xfrm>
            <a:off x="5724211" y="4055009"/>
            <a:ext cx="1936050" cy="1931847"/>
            <a:chOff x="4275574" y="3810000"/>
            <a:chExt cx="1936050" cy="193184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DF9092A-1DA7-49E0-A557-15D47C64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46" y="3810000"/>
              <a:ext cx="1930178" cy="1931847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FF7F391-1F5B-4615-BD15-513B6CC04FA5}"/>
                </a:ext>
              </a:extLst>
            </p:cNvPr>
            <p:cNvSpPr/>
            <p:nvPr/>
          </p:nvSpPr>
          <p:spPr>
            <a:xfrm>
              <a:off x="4275574" y="3810000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87230F4-0EED-4269-BBED-7ECF430C97E8}"/>
              </a:ext>
            </a:extLst>
          </p:cNvPr>
          <p:cNvGrpSpPr/>
          <p:nvPr/>
        </p:nvGrpSpPr>
        <p:grpSpPr>
          <a:xfrm>
            <a:off x="7123689" y="4055009"/>
            <a:ext cx="1949800" cy="1931847"/>
            <a:chOff x="6365820" y="3810000"/>
            <a:chExt cx="1949800" cy="193184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CAA13EF-AAC8-49A8-B16F-E9BD749C4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820" y="3810000"/>
              <a:ext cx="1930178" cy="1931847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0F73893-BC5F-40AB-B05A-355BC5B1BE4C}"/>
                </a:ext>
              </a:extLst>
            </p:cNvPr>
            <p:cNvSpPr/>
            <p:nvPr/>
          </p:nvSpPr>
          <p:spPr>
            <a:xfrm>
              <a:off x="6383774" y="3810000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FDCB716-3CC7-4F76-9931-D7A4DE272CD8}"/>
              </a:ext>
            </a:extLst>
          </p:cNvPr>
          <p:cNvGrpSpPr/>
          <p:nvPr/>
        </p:nvGrpSpPr>
        <p:grpSpPr>
          <a:xfrm>
            <a:off x="8437768" y="4055009"/>
            <a:ext cx="1932037" cy="1931847"/>
            <a:chOff x="7971274" y="3810000"/>
            <a:chExt cx="1932037" cy="1931847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FB419A8-6BD5-47D1-84AB-D0725E2E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3133" y="3810000"/>
              <a:ext cx="1930178" cy="1931847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A7C8261-A515-4133-AAD6-F34FB3942FA8}"/>
                </a:ext>
              </a:extLst>
            </p:cNvPr>
            <p:cNvSpPr/>
            <p:nvPr/>
          </p:nvSpPr>
          <p:spPr>
            <a:xfrm>
              <a:off x="7971274" y="3810000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82741CE-1AE2-4AB0-AEAA-826507686353}"/>
              </a:ext>
            </a:extLst>
          </p:cNvPr>
          <p:cNvGrpSpPr/>
          <p:nvPr/>
        </p:nvGrpSpPr>
        <p:grpSpPr>
          <a:xfrm>
            <a:off x="9936395" y="4055009"/>
            <a:ext cx="1935469" cy="1931847"/>
            <a:chOff x="10092174" y="3810000"/>
            <a:chExt cx="1935469" cy="193184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D64BB27-0795-4A6E-93EB-6119EE16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465" y="3810000"/>
              <a:ext cx="1930178" cy="1931847"/>
            </a:xfrm>
            <a:prstGeom prst="rect">
              <a:avLst/>
            </a:prstGeom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23F6D56-4093-434F-AD32-2F06B35E8E87}"/>
                </a:ext>
              </a:extLst>
            </p:cNvPr>
            <p:cNvSpPr/>
            <p:nvPr/>
          </p:nvSpPr>
          <p:spPr>
            <a:xfrm>
              <a:off x="10092174" y="3810000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519BA3B-92EA-480F-BDDB-978D0403B2A8}"/>
              </a:ext>
            </a:extLst>
          </p:cNvPr>
          <p:cNvSpPr/>
          <p:nvPr/>
        </p:nvSpPr>
        <p:spPr>
          <a:xfrm>
            <a:off x="2004399" y="3385774"/>
            <a:ext cx="2967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HelveticaNeueCyr" panose="02000503040000020004" pitchFamily="2" charset="-52"/>
              </a:rPr>
              <a:t>WWW.FLATICON.COM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5DCBEB7-BE1D-4B1B-B3DB-1163ACD5CEDF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971878" y="3585829"/>
            <a:ext cx="7220122" cy="3805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D007CBC-32D8-4447-AF47-EC2F1145864E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1234440" y="3585829"/>
            <a:ext cx="76995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9E46F44-0090-40DD-94A0-81A93D83443D}"/>
              </a:ext>
            </a:extLst>
          </p:cNvPr>
          <p:cNvSpPr/>
          <p:nvPr/>
        </p:nvSpPr>
        <p:spPr>
          <a:xfrm>
            <a:off x="2004399" y="1225458"/>
            <a:ext cx="986746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Презентация не должна состоять только из текста, обязательно нужно добавлять графические элементы. Такими элементами могут быть иконки и иллюстрации. </a:t>
            </a:r>
            <a:b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</a:b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Бесплатно их можно скачать:</a:t>
            </a:r>
          </a:p>
          <a:p>
            <a:pPr lvl="0" hangingPunct="1">
              <a:defRPr/>
            </a:pPr>
            <a:r>
              <a:rPr lang="en-US" sz="2000" dirty="0">
                <a:solidFill>
                  <a:schemeClr val="accent3"/>
                </a:solidFill>
                <a:latin typeface="HelveticaNeueCyr" panose="02000503040000020004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https://www.flaticon.com/</a:t>
            </a:r>
            <a:r>
              <a:rPr lang="ru-RU" sz="2000" dirty="0">
                <a:solidFill>
                  <a:schemeClr val="accent3"/>
                </a:solidFill>
                <a:latin typeface="HelveticaNeueCyr" panose="02000503040000020004" pitchFamily="2" charset="-52"/>
              </a:rPr>
              <a:t> </a:t>
            </a:r>
            <a:r>
              <a:rPr lang="en-US" sz="2000" dirty="0">
                <a:solidFill>
                  <a:schemeClr val="accent3"/>
                </a:solidFill>
                <a:latin typeface="HelveticaNeueCyr" panose="02000503040000020004" pitchFamily="2" charset="-52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| </a:t>
            </a:r>
            <a:r>
              <a:rPr lang="en-US" sz="2000" dirty="0">
                <a:solidFill>
                  <a:schemeClr val="accent3"/>
                </a:solidFill>
                <a:latin typeface="HelveticaNeueCyr" panose="02000503040000020004" pitchFamily="2" charset="-52"/>
              </a:rPr>
              <a:t>     </a:t>
            </a:r>
            <a:r>
              <a:rPr lang="en-US" sz="2000" dirty="0">
                <a:solidFill>
                  <a:schemeClr val="accent3"/>
                </a:solidFill>
                <a:latin typeface="HelveticaNeueCyr" panose="02000503040000020004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https://www.freepik.com/</a:t>
            </a:r>
            <a:endParaRPr lang="ru-RU" sz="2000" dirty="0">
              <a:solidFill>
                <a:schemeClr val="accent3"/>
              </a:solidFill>
              <a:latin typeface="HelveticaNeueCyr" panose="02000503040000020004" pitchFamily="2" charset="-52"/>
            </a:endParaRPr>
          </a:p>
          <a:p>
            <a:pPr lvl="0" hangingPunct="1">
              <a:defRPr/>
            </a:pPr>
            <a:endParaRPr lang="ru-RU" sz="2000" dirty="0">
              <a:solidFill>
                <a:schemeClr val="accent3"/>
              </a:solidFill>
              <a:latin typeface="HelveticaNeueCyr" panose="02000503040000020004" pitchFamily="2" charset="-52"/>
            </a:endParaRPr>
          </a:p>
          <a:p>
            <a:pPr lvl="0" hangingPunct="1">
              <a:defRPr/>
            </a:pPr>
            <a:r>
              <a:rPr lang="ru-RU" sz="1400" b="1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ВАЖНО! </a:t>
            </a:r>
            <a:r>
              <a:rPr lang="ru-RU" sz="14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Выбранные иконки должны быть одинаковыми по стилистике в одной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76250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DCCD9346-1990-4343-945C-2883963A9F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46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51484F4D-560C-4CCC-A93B-DD629929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09C3B5-21FB-4645-8ACB-A05F6EA7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ИКОНКИ И ИЛЛЮСТРАЦИИ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3E4B87-D841-4B93-8A9E-BF36FD044093}"/>
              </a:ext>
            </a:extLst>
          </p:cNvPr>
          <p:cNvSpPr/>
          <p:nvPr/>
        </p:nvSpPr>
        <p:spPr>
          <a:xfrm>
            <a:off x="2004399" y="1813249"/>
            <a:ext cx="97737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2000" kern="1200" dirty="0">
                <a:solidFill>
                  <a:schemeClr val="tx1"/>
                </a:solidFill>
                <a:latin typeface="HelveticaNeueCyr" panose="02000503040000020004" pitchFamily="2" charset="-52"/>
              </a:rPr>
              <a:t>На сайте </a:t>
            </a:r>
            <a:r>
              <a:rPr lang="en-US" sz="2000" dirty="0">
                <a:solidFill>
                  <a:schemeClr val="accent3"/>
                </a:solidFill>
                <a:latin typeface="HelveticaNeueCyr" panose="02000503040000020004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https://www.flaticon.com/</a:t>
            </a:r>
            <a:r>
              <a:rPr lang="ru-RU" sz="2000" dirty="0">
                <a:solidFill>
                  <a:schemeClr val="accent3"/>
                </a:solidFill>
                <a:latin typeface="HelveticaNeueCyr" panose="02000503040000020004" pitchFamily="2" charset="-52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существует возможность перекрасить выбранную иконку в один из фирменных цветов. 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ВАЖНО! 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Данная функция доступна только после регистрации на сайте.</a:t>
            </a:r>
            <a:r>
              <a:rPr lang="ru-RU" dirty="0">
                <a:solidFill>
                  <a:schemeClr val="accent3"/>
                </a:solidFill>
                <a:latin typeface="HelveticaNeueCyr" panose="02000503040000020004" pitchFamily="2" charset="-52"/>
              </a:rPr>
              <a:t> </a:t>
            </a:r>
            <a:r>
              <a:rPr lang="en-US" dirty="0">
                <a:solidFill>
                  <a:schemeClr val="accent3"/>
                </a:solidFill>
                <a:latin typeface="HelveticaNeueCyr" panose="02000503040000020004" pitchFamily="2" charset="-52"/>
              </a:rPr>
              <a:t> </a:t>
            </a:r>
            <a:endParaRPr lang="ru-RU" dirty="0">
              <a:solidFill>
                <a:schemeClr val="accent3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F57F8-69E6-467D-93CC-16DF5E37101A}"/>
              </a:ext>
            </a:extLst>
          </p:cNvPr>
          <p:cNvSpPr txBox="1"/>
          <p:nvPr/>
        </p:nvSpPr>
        <p:spPr>
          <a:xfrm>
            <a:off x="1636131" y="3806409"/>
            <a:ext cx="4694961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 окне, отрывшемся после выбора объекта, кликнуть на значок редактирования цвета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Скопировать со страницы 26 данной презентации код нужного цвета (нижняя строка возле каждого образца) и вставить его в строку ввода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Выбрать формат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PNG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и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кликнуть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Download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AE3DE-55B4-4DF4-8A26-23360285D2FE}"/>
              </a:ext>
            </a:extLst>
          </p:cNvPr>
          <p:cNvSpPr txBox="1"/>
          <p:nvPr/>
        </p:nvSpPr>
        <p:spPr>
          <a:xfrm>
            <a:off x="2004399" y="3295972"/>
            <a:ext cx="499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Чтобы поменять цвет иконки, нужно: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EF511C6-623C-44E6-8382-4233CD10C49E}"/>
              </a:ext>
            </a:extLst>
          </p:cNvPr>
          <p:cNvGrpSpPr/>
          <p:nvPr/>
        </p:nvGrpSpPr>
        <p:grpSpPr>
          <a:xfrm>
            <a:off x="6231721" y="3665304"/>
            <a:ext cx="2554139" cy="2257618"/>
            <a:chOff x="5822563" y="4160978"/>
            <a:chExt cx="2554139" cy="2257618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316E384-C6D3-41AA-B74D-6FFD490124C7}"/>
                </a:ext>
              </a:extLst>
            </p:cNvPr>
            <p:cNvGrpSpPr/>
            <p:nvPr/>
          </p:nvGrpSpPr>
          <p:grpSpPr>
            <a:xfrm>
              <a:off x="5822563" y="4160978"/>
              <a:ext cx="1940584" cy="1938468"/>
              <a:chOff x="5980316" y="4160978"/>
              <a:chExt cx="1940584" cy="193846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9067198D-43F7-4647-A55F-1E423D041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0316" y="4166246"/>
                <a:ext cx="1931529" cy="1933200"/>
              </a:xfrm>
              <a:prstGeom prst="rect">
                <a:avLst/>
              </a:prstGeom>
            </p:spPr>
          </p:pic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19853FD1-8C22-46BF-84CF-1C2134001CCD}"/>
                  </a:ext>
                </a:extLst>
              </p:cNvPr>
              <p:cNvSpPr/>
              <p:nvPr/>
            </p:nvSpPr>
            <p:spPr>
              <a:xfrm>
                <a:off x="5989054" y="4160978"/>
                <a:ext cx="1931846" cy="1931847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7B174E2-4F1E-4E7E-89F5-6DD1D8687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492" y="5071106"/>
              <a:ext cx="1345210" cy="1347490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109EA49-FFF1-4977-A610-22D55F24DF8E}"/>
              </a:ext>
            </a:extLst>
          </p:cNvPr>
          <p:cNvGrpSpPr/>
          <p:nvPr/>
        </p:nvGrpSpPr>
        <p:grpSpPr>
          <a:xfrm>
            <a:off x="9466654" y="3665304"/>
            <a:ext cx="2602737" cy="2251903"/>
            <a:chOff x="8834194" y="4160978"/>
            <a:chExt cx="2602737" cy="225190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664EEBB-4CBF-47D5-B265-8E884321A77A}"/>
                </a:ext>
              </a:extLst>
            </p:cNvPr>
            <p:cNvGrpSpPr/>
            <p:nvPr/>
          </p:nvGrpSpPr>
          <p:grpSpPr>
            <a:xfrm>
              <a:off x="8834194" y="4160978"/>
              <a:ext cx="1931846" cy="1933930"/>
              <a:chOff x="8834194" y="4160978"/>
              <a:chExt cx="1931846" cy="1933930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28BC32E8-F8D7-4390-AA9A-47AF9A826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94" y="4161708"/>
                <a:ext cx="1931528" cy="1933200"/>
              </a:xfrm>
              <a:prstGeom prst="rect">
                <a:avLst/>
              </a:prstGeom>
            </p:spPr>
          </p:pic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79D71250-40DB-4C9A-82F7-E485B0D51966}"/>
                  </a:ext>
                </a:extLst>
              </p:cNvPr>
              <p:cNvSpPr/>
              <p:nvPr/>
            </p:nvSpPr>
            <p:spPr>
              <a:xfrm>
                <a:off x="8834194" y="4160978"/>
                <a:ext cx="1931846" cy="1931847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27D96CA-69C7-454A-B83C-2617C20A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9441" y="5065391"/>
              <a:ext cx="1347490" cy="1347490"/>
            </a:xfrm>
            <a:prstGeom prst="rect">
              <a:avLst/>
            </a:prstGeom>
          </p:spPr>
        </p:pic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5FEF233-B4AD-4AA3-A5B1-021D1277F955}"/>
              </a:ext>
            </a:extLst>
          </p:cNvPr>
          <p:cNvCxnSpPr>
            <a:cxnSpLocks/>
          </p:cNvCxnSpPr>
          <p:nvPr/>
        </p:nvCxnSpPr>
        <p:spPr>
          <a:xfrm>
            <a:off x="8464187" y="4071406"/>
            <a:ext cx="80592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912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BA78EF5F-CEDC-4198-836A-6DEB6B61FC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47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2" name="Нижний колонтитул 41">
            <a:extLst>
              <a:ext uri="{FF2B5EF4-FFF2-40B4-BE49-F238E27FC236}">
                <a16:creationId xmlns:a16="http://schemas.microsoft.com/office/drawing/2014/main" id="{4407E992-0A14-4660-9578-AC58A6C5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BB79E45-CB47-452F-AE85-D49E74B5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ИКОНКИ И ИЛЛЮСТРАЦИИ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6C82F-3E8F-4B84-92E4-FEBE1ADBD7EF}"/>
              </a:ext>
            </a:extLst>
          </p:cNvPr>
          <p:cNvSpPr txBox="1"/>
          <p:nvPr/>
        </p:nvSpPr>
        <p:spPr>
          <a:xfrm>
            <a:off x="2233509" y="2846452"/>
            <a:ext cx="895444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Вбиваем в поиск ключевое слово для поиска иконки/иллюстрации/фотографии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Справа выбираем, что нам нужно найти и ставим соответствующие галочки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Vectors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-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«Иллюстрации»;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Photos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- «Фотографии»;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Icons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-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«Иконки». Также выбираем бесплатную лицензию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Кликаем на понравившееся изображение и нажимаем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Download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451FA7E-280A-4370-9203-9F76020D1A63}"/>
              </a:ext>
            </a:extLst>
          </p:cNvPr>
          <p:cNvGrpSpPr/>
          <p:nvPr/>
        </p:nvGrpSpPr>
        <p:grpSpPr>
          <a:xfrm>
            <a:off x="2660200" y="4453151"/>
            <a:ext cx="1629400" cy="1633852"/>
            <a:chOff x="5989054" y="4160978"/>
            <a:chExt cx="1933995" cy="193927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9D18D81-790A-46C7-BD0F-B52E0F35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520" y="4167057"/>
              <a:ext cx="1931529" cy="1933200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253B877-D5CB-4694-9303-53BA34857633}"/>
                </a:ext>
              </a:extLst>
            </p:cNvPr>
            <p:cNvSpPr/>
            <p:nvPr/>
          </p:nvSpPr>
          <p:spPr>
            <a:xfrm>
              <a:off x="5989054" y="4160978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6219B14-74CA-49C2-B73A-402C9BA3FA32}"/>
              </a:ext>
            </a:extLst>
          </p:cNvPr>
          <p:cNvGrpSpPr/>
          <p:nvPr/>
        </p:nvGrpSpPr>
        <p:grpSpPr>
          <a:xfrm>
            <a:off x="4201359" y="4453151"/>
            <a:ext cx="1633812" cy="1633852"/>
            <a:chOff x="7747377" y="4160978"/>
            <a:chExt cx="1939231" cy="19392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4258E23-7DCF-45E8-A173-8D0767AF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079" y="4167057"/>
              <a:ext cx="1931529" cy="1933200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22B41F4-8ABC-4FA9-9EF5-D167A1A8FF3B}"/>
                </a:ext>
              </a:extLst>
            </p:cNvPr>
            <p:cNvSpPr/>
            <p:nvPr/>
          </p:nvSpPr>
          <p:spPr>
            <a:xfrm>
              <a:off x="7747377" y="4160978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D7FBC04-0C74-413C-BEA0-051D92BDF0E9}"/>
              </a:ext>
            </a:extLst>
          </p:cNvPr>
          <p:cNvGrpSpPr/>
          <p:nvPr/>
        </p:nvGrpSpPr>
        <p:grpSpPr>
          <a:xfrm>
            <a:off x="5740452" y="4453151"/>
            <a:ext cx="1634067" cy="1633852"/>
            <a:chOff x="9493200" y="4160978"/>
            <a:chExt cx="1939534" cy="1939279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D961B7D-3294-4684-AB7C-5808CA09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205" y="4167057"/>
              <a:ext cx="1931529" cy="1933200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753B4BA-E180-4D61-B68A-8A175117A5EB}"/>
                </a:ext>
              </a:extLst>
            </p:cNvPr>
            <p:cNvSpPr/>
            <p:nvPr/>
          </p:nvSpPr>
          <p:spPr>
            <a:xfrm>
              <a:off x="9493200" y="4160978"/>
              <a:ext cx="1931846" cy="1931847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691B6FB-66C8-429E-9497-CCB4638DB7A3}"/>
              </a:ext>
            </a:extLst>
          </p:cNvPr>
          <p:cNvSpPr/>
          <p:nvPr/>
        </p:nvSpPr>
        <p:spPr>
          <a:xfrm>
            <a:off x="2239940" y="1587923"/>
            <a:ext cx="2778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NeueCyr" panose="02000503040000020004" pitchFamily="2" charset="-52"/>
              </a:rPr>
              <a:t>WWW.FREEPIK.COM</a:t>
            </a:r>
            <a:endParaRPr lang="ru-RU" sz="2000" b="1" dirty="0">
              <a:solidFill>
                <a:schemeClr val="accent1"/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C4BE4F7-E67A-43F1-93D0-F05CBB3DDF17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5018265" y="1787430"/>
            <a:ext cx="7173735" cy="5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AD0F7C7-569E-4C0B-A23F-99475A9CE8E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1218398" y="1787978"/>
            <a:ext cx="1021542" cy="715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3F2E37B-BB86-47CE-A835-4190F849C2D8}"/>
              </a:ext>
            </a:extLst>
          </p:cNvPr>
          <p:cNvSpPr txBox="1"/>
          <p:nvPr/>
        </p:nvSpPr>
        <p:spPr>
          <a:xfrm>
            <a:off x="2233509" y="2175890"/>
            <a:ext cx="9390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Данный ресурс позволяет искать не только иконки, но также иллюстрации и фотографии </a:t>
            </a:r>
          </a:p>
        </p:txBody>
      </p:sp>
    </p:spTree>
    <p:extLst>
      <p:ext uri="{BB962C8B-B14F-4D97-AF65-F5344CB8AC3E}">
        <p14:creationId xmlns:p14="http://schemas.microsoft.com/office/powerpoint/2010/main" val="3792865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273C8E23-D15F-48F1-9960-3A94002F9A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48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AF85C52E-B792-4142-A6AA-849BF926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ECE523C-BCC6-42A5-81B3-F89C9D0E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ДОБАВЛЕНИЕ ИКОНОК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D964C2-E989-48F3-801A-B6C867CDA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14" y="3333398"/>
            <a:ext cx="1296600" cy="129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6AD6D0-8D67-41AA-919D-E0051677E427}"/>
              </a:ext>
            </a:extLst>
          </p:cNvPr>
          <p:cNvSpPr txBox="1"/>
          <p:nvPr/>
        </p:nvSpPr>
        <p:spPr>
          <a:xfrm>
            <a:off x="4383659" y="1870688"/>
            <a:ext cx="693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>
              <a:buClr>
                <a:srgbClr val="005FAB"/>
              </a:buClr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Добавление иконок осуществляется на вкладке «Вставка»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2A3F6-DEB9-49CB-80D1-A1C39015E772}"/>
              </a:ext>
            </a:extLst>
          </p:cNvPr>
          <p:cNvSpPr txBox="1"/>
          <p:nvPr/>
        </p:nvSpPr>
        <p:spPr>
          <a:xfrm>
            <a:off x="1699355" y="5079082"/>
            <a:ext cx="2331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 разделе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Изображения</a:t>
            </a: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 необходимо нажать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Рисунки</a:t>
            </a:r>
            <a:endParaRPr lang="ru-RU" sz="14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AF99F-5320-457C-93AF-11C5F8B64E96}"/>
              </a:ext>
            </a:extLst>
          </p:cNvPr>
          <p:cNvSpPr txBox="1"/>
          <p:nvPr/>
        </p:nvSpPr>
        <p:spPr>
          <a:xfrm>
            <a:off x="4855465" y="5079082"/>
            <a:ext cx="349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В открывшемся окне выбрать папку, куда было сохранено изображение. В ней выбрать иконку</a:t>
            </a:r>
            <a:endParaRPr lang="ru-RU" sz="1400" b="1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79448-7763-4C79-AC2C-EB49AF829FBF}"/>
              </a:ext>
            </a:extLst>
          </p:cNvPr>
          <p:cNvSpPr txBox="1"/>
          <p:nvPr/>
        </p:nvSpPr>
        <p:spPr>
          <a:xfrm>
            <a:off x="9127003" y="5079082"/>
            <a:ext cx="2193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00" algn="ctr">
              <a:buClr>
                <a:srgbClr val="005FAB"/>
              </a:buClr>
            </a:pPr>
            <a:r>
              <a:rPr lang="ru-RU" sz="14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После кликнуть на кнопку </a:t>
            </a:r>
            <a:r>
              <a:rPr lang="ru-RU" sz="14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Открыть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78D6CB-B06A-4581-BD1D-452033AFF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82" y="1458715"/>
            <a:ext cx="1291963" cy="1291963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5599723-B45F-47C9-A2D9-E2812A26B23E}"/>
              </a:ext>
            </a:extLst>
          </p:cNvPr>
          <p:cNvCxnSpPr>
            <a:cxnSpLocks/>
          </p:cNvCxnSpPr>
          <p:nvPr/>
        </p:nvCxnSpPr>
        <p:spPr>
          <a:xfrm>
            <a:off x="4031072" y="3946032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2612899-DDB7-40A4-BA70-15D6FCA9717D}"/>
              </a:ext>
            </a:extLst>
          </p:cNvPr>
          <p:cNvGrpSpPr/>
          <p:nvPr/>
        </p:nvGrpSpPr>
        <p:grpSpPr>
          <a:xfrm>
            <a:off x="5531687" y="2868230"/>
            <a:ext cx="2161579" cy="2155605"/>
            <a:chOff x="4914851" y="3317578"/>
            <a:chExt cx="2466781" cy="245996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C488565-C6D0-4327-B97B-FB8ED230C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" t="1603" r="15246"/>
            <a:stretch/>
          </p:blipFill>
          <p:spPr>
            <a:xfrm>
              <a:off x="4935685" y="3331595"/>
              <a:ext cx="2445947" cy="2445947"/>
            </a:xfrm>
            <a:prstGeom prst="ellipse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C8B2632-26BC-4761-B06D-B94C992F5A00}"/>
                </a:ext>
              </a:extLst>
            </p:cNvPr>
            <p:cNvSpPr/>
            <p:nvPr/>
          </p:nvSpPr>
          <p:spPr>
            <a:xfrm>
              <a:off x="4914851" y="3317578"/>
              <a:ext cx="2459964" cy="2459964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5C2A0A-D24A-4993-BF79-FA7B48F35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83" y="3333398"/>
            <a:ext cx="1296600" cy="1296600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1977EFE-B8BE-42F2-9079-D68AC951C23E}"/>
              </a:ext>
            </a:extLst>
          </p:cNvPr>
          <p:cNvCxnSpPr>
            <a:cxnSpLocks/>
          </p:cNvCxnSpPr>
          <p:nvPr/>
        </p:nvCxnSpPr>
        <p:spPr>
          <a:xfrm>
            <a:off x="8056612" y="3946032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52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4DAD8987-85D1-4114-A0FC-D1271AAED1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49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EC925C17-8D99-4B45-8100-4F08C36B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0A63BA-B33A-433C-B464-652A6C35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 </a:t>
            </a:r>
            <a:r>
              <a:rPr lang="en-US" dirty="0"/>
              <a:t>QR</a:t>
            </a:r>
            <a:r>
              <a:rPr lang="ru-RU" dirty="0"/>
              <a:t>-КОДОВ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A9C6AEEA-5CD2-46F6-B689-27F4C30C4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399" y="1654330"/>
            <a:ext cx="9510560" cy="1346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Полезным инструментом привлечения аудитории на сайты наших проектов являются </a:t>
            </a:r>
            <a:r>
              <a:rPr lang="en-US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QR-</a:t>
            </a:r>
            <a:r>
              <a:rPr lang="ru-RU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коды. Аудитории достаточно лишь отсканировать </a:t>
            </a:r>
            <a:r>
              <a:rPr lang="en-US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QR-</a:t>
            </a:r>
            <a:r>
              <a:rPr lang="ru-RU" sz="2000" dirty="0">
                <a:solidFill>
                  <a:schemeClr val="tx1"/>
                </a:solidFill>
                <a:latin typeface="HelveticaNeueCyr" panose="02000503040000020004" pitchFamily="2" charset="-52"/>
              </a:rPr>
              <a:t>код, чтобы перейти на соответствующую интернет-страницу, вместо того, чтобы вручную вбивать адрес страницы в браузере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EE775-2713-4E92-85EB-907E15952F57}"/>
              </a:ext>
            </a:extLst>
          </p:cNvPr>
          <p:cNvSpPr txBox="1"/>
          <p:nvPr/>
        </p:nvSpPr>
        <p:spPr>
          <a:xfrm>
            <a:off x="2004399" y="2997749"/>
            <a:ext cx="2798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Чтобы создать </a:t>
            </a:r>
            <a:r>
              <a:rPr lang="en-US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QR-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код необходимо пройти на сайт </a:t>
            </a:r>
            <a:r>
              <a:rPr lang="en-US" sz="1600" dirty="0">
                <a:solidFill>
                  <a:schemeClr val="accent3"/>
                </a:solidFill>
                <a:latin typeface="HelveticaNeueCyr" panose="02000503040000020004" pitchFamily="2" charset="-52"/>
              </a:rPr>
              <a:t>https://creambee.ru/qr-code-generator/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, выбрать тип кода (Переход на сайт/страницу) вставить в текстовое поле ссылку на требуемый ресурс и кликнуть 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«Получить бесплатный </a:t>
            </a:r>
            <a:r>
              <a:rPr lang="en-US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QR-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код»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,</a:t>
            </a:r>
            <a:r>
              <a:rPr lang="ru-RU" sz="1600" b="1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HelveticaNeueCyr" panose="02000503040000020004" pitchFamily="2" charset="-52"/>
              </a:rPr>
              <a:t>после чего скачать его в нужном формате и размере</a:t>
            </a: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E8C926B7-5299-426A-861E-5EC7B3708441}"/>
              </a:ext>
            </a:extLst>
          </p:cNvPr>
          <p:cNvSpPr/>
          <p:nvPr/>
        </p:nvSpPr>
        <p:spPr>
          <a:xfrm>
            <a:off x="4932606" y="3084194"/>
            <a:ext cx="337646" cy="2876781"/>
          </a:xfrm>
          <a:prstGeom prst="rightBrace">
            <a:avLst>
              <a:gd name="adj1" fmla="val 49708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55926-6DB1-4DB3-8224-8385D444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16" y="3338091"/>
            <a:ext cx="2876062" cy="2162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2541C9-AFF5-428F-A0CD-3F3CAE56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43" y="3576029"/>
            <a:ext cx="2185316" cy="1709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8649F7B-1138-4DDB-ADF6-F143724B3B56}"/>
              </a:ext>
            </a:extLst>
          </p:cNvPr>
          <p:cNvCxnSpPr>
            <a:cxnSpLocks/>
          </p:cNvCxnSpPr>
          <p:nvPr/>
        </p:nvCxnSpPr>
        <p:spPr>
          <a:xfrm>
            <a:off x="8494026" y="4430920"/>
            <a:ext cx="66997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185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182234-337E-740A-B65C-C51BC844BC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ADA1F7-8E62-B47E-54AE-1F7EDC45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3CD050-B238-A169-52C4-8E491B9F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ТИТУЛЬНЫЙ СЛАЙД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37EB38A-23B0-B7D3-7282-10C3E6D5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890" y="5261738"/>
            <a:ext cx="10878110" cy="637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Для изменения цвета плашки необходимо ее выделить и перейти во вкладку «Формат фигуры» для выбора альтернативного цвета и прозрачности</a:t>
            </a:r>
          </a:p>
        </p:txBody>
      </p:sp>
      <p:pic>
        <p:nvPicPr>
          <p:cNvPr id="16" name="Рисунок 15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D84C74F3-D6EE-14F1-AA8A-613722987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54340" y="2102749"/>
            <a:ext cx="497501" cy="4975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806D7C-7208-3BA7-F57F-31B9FC82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51" y="2013397"/>
            <a:ext cx="1591189" cy="254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8FF53F-B5F4-F17B-7D1C-232A0A16216E}"/>
              </a:ext>
            </a:extLst>
          </p:cNvPr>
          <p:cNvSpPr txBox="1"/>
          <p:nvPr/>
        </p:nvSpPr>
        <p:spPr>
          <a:xfrm>
            <a:off x="1297951" y="2123663"/>
            <a:ext cx="5729655" cy="2214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90000"/>
              </a:lnSpc>
              <a:spcBef>
                <a:spcPts val="1000"/>
              </a:spcBef>
            </a:pPr>
            <a:r>
              <a:rPr lang="ru-RU" kern="1200" dirty="0">
                <a:solidFill>
                  <a:schemeClr val="tx2"/>
                </a:solidFill>
                <a:latin typeface="HelveticaNeueCyr" panose="02000503040000020004" pitchFamily="2" charset="-52"/>
              </a:rPr>
              <a:t>Для фона слайдов рекомендуется использовать изображения с разрешением 1920*1080 пикселей или с соотношением сторон 16:9 – это позволит пропорционально увеличивать или уменьшать изображение под размер слайда</a:t>
            </a:r>
          </a:p>
          <a:p>
            <a:pPr hangingPunct="1">
              <a:lnSpc>
                <a:spcPct val="90000"/>
              </a:lnSpc>
              <a:spcBef>
                <a:spcPts val="1000"/>
              </a:spcBef>
            </a:pPr>
            <a:r>
              <a:rPr lang="ru-RU" kern="1200" dirty="0">
                <a:solidFill>
                  <a:schemeClr val="tx2"/>
                </a:solidFill>
                <a:latin typeface="HelveticaNeueCyr" panose="02000503040000020004" pitchFamily="2" charset="-52"/>
              </a:rPr>
              <a:t>Если изображение другого размера, после вставки в презентацию, воспользуйтесь автоматической обрезкой в пропорции 16:9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75ADC92-33D9-2402-5F5D-6DC7E911C128}"/>
              </a:ext>
            </a:extLst>
          </p:cNvPr>
          <p:cNvCxnSpPr>
            <a:cxnSpLocks/>
          </p:cNvCxnSpPr>
          <p:nvPr/>
        </p:nvCxnSpPr>
        <p:spPr>
          <a:xfrm>
            <a:off x="7347476" y="3900570"/>
            <a:ext cx="80592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B0A86D4F-998B-1127-D505-D95A64C8D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63929" y="5261737"/>
            <a:ext cx="497501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06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DBBFB1-FF12-49DA-ADAB-6B9D6FA90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ОБРАЗЦЫ ЛОГОТИПА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3125550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22246C3F-08C0-40AE-BFA3-1BFAC1F656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51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C207A214-4E9F-4A7E-92A1-2C59A70E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6416C17-0B6A-489F-A2ED-6C2DA8AF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ЛОГОТИПА ЦЕНТРА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2077D3-74ED-4097-94D2-4B6273BD937B}"/>
              </a:ext>
            </a:extLst>
          </p:cNvPr>
          <p:cNvSpPr/>
          <p:nvPr/>
        </p:nvSpPr>
        <p:spPr>
          <a:xfrm>
            <a:off x="6103684" y="1915217"/>
            <a:ext cx="6096000" cy="39966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0D66C7-63C8-46A0-8146-6CB069F16792}"/>
              </a:ext>
            </a:extLst>
          </p:cNvPr>
          <p:cNvSpPr/>
          <p:nvPr/>
        </p:nvSpPr>
        <p:spPr>
          <a:xfrm>
            <a:off x="0" y="1915217"/>
            <a:ext cx="6096000" cy="3996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011C6-E7F4-4C3C-9FEE-9B269EB10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8" y="3545947"/>
            <a:ext cx="1601964" cy="17394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9B842E-9795-4EC1-804B-E4A319218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40" y="3579526"/>
            <a:ext cx="1601964" cy="17394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4B96A6-E53D-470E-9CA8-D460B8097CAB}"/>
              </a:ext>
            </a:extLst>
          </p:cNvPr>
          <p:cNvSpPr/>
          <p:nvPr/>
        </p:nvSpPr>
        <p:spPr>
          <a:xfrm>
            <a:off x="969221" y="2216723"/>
            <a:ext cx="4312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Вариант логотипа для размещения на светлом фоне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2D5029-71B1-4878-96B0-67D716B5026B}"/>
              </a:ext>
            </a:extLst>
          </p:cNvPr>
          <p:cNvSpPr/>
          <p:nvPr/>
        </p:nvSpPr>
        <p:spPr>
          <a:xfrm>
            <a:off x="6913103" y="2216723"/>
            <a:ext cx="4312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Cyr" panose="02000503040000020004" pitchFamily="2" charset="-52"/>
              </a:rPr>
              <a:t>Вариант логотипа для размещения на темном фоне </a:t>
            </a:r>
          </a:p>
        </p:txBody>
      </p:sp>
    </p:spTree>
    <p:extLst>
      <p:ext uri="{BB962C8B-B14F-4D97-AF65-F5344CB8AC3E}">
        <p14:creationId xmlns:p14="http://schemas.microsoft.com/office/powerpoint/2010/main" val="3663749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2286CF2-3475-47A8-94B0-B7A32275E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НАБОР КОРПОРАТИВНЫХ ИКОНОК</a:t>
            </a:r>
          </a:p>
        </p:txBody>
      </p:sp>
    </p:spTree>
    <p:extLst>
      <p:ext uri="{BB962C8B-B14F-4D97-AF65-F5344CB8AC3E}">
        <p14:creationId xmlns:p14="http://schemas.microsoft.com/office/powerpoint/2010/main" val="673351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51B7C3-82D7-4F38-8525-E56BA2BC61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53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131BA9-205D-4144-BD2C-D08B89EB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BA838A3-3C58-496D-BF70-CAE42FF9B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ИКОНОГРАФИКА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055534E-7885-4A6F-8081-E3337E3C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648" y="1665857"/>
            <a:ext cx="816982" cy="81738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3E3A6C4-F967-4A3D-AB7C-1E3CAB21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45" y="1665857"/>
            <a:ext cx="816982" cy="8173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5E6CC9-C40A-46D6-B2E1-91CFB2F94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489" y="1665857"/>
            <a:ext cx="809878" cy="81738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25BE2EE-EDCD-48B1-9476-E8E36E41F90A}"/>
              </a:ext>
            </a:extLst>
          </p:cNvPr>
          <p:cNvSpPr txBox="1"/>
          <p:nvPr/>
        </p:nvSpPr>
        <p:spPr>
          <a:xfrm>
            <a:off x="2004399" y="1612884"/>
            <a:ext cx="452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HelveticaNeueCyr" panose="02000503040000020004" pitchFamily="2" charset="-52"/>
              </a:rPr>
              <a:t>Чтобы использовать любую из иконок достаточно скопировать ее в буфер обмена и вставить в свою презентацию</a:t>
            </a:r>
          </a:p>
        </p:txBody>
      </p:sp>
      <p:pic>
        <p:nvPicPr>
          <p:cNvPr id="19" name="Рисунок 18" descr="Врач">
            <a:extLst>
              <a:ext uri="{FF2B5EF4-FFF2-40B4-BE49-F238E27FC236}">
                <a16:creationId xmlns:a16="http://schemas.microsoft.com/office/drawing/2014/main" id="{86CE89C4-E710-4D49-BCA7-07967B46361B}"/>
              </a:ext>
            </a:extLst>
          </p:cNvPr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96" y="316941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Лаборатория бесплатно иконка">
            <a:extLst>
              <a:ext uri="{FF2B5EF4-FFF2-40B4-BE49-F238E27FC236}">
                <a16:creationId xmlns:a16="http://schemas.microsoft.com/office/drawing/2014/main" id="{45CE8A37-AE7F-46D3-8C96-013D7BB42840}"/>
              </a:ext>
            </a:extLst>
          </p:cNvPr>
          <p:cNvPicPr/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74" y="316941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Медицинский осмотр бесплатно иконка">
            <a:extLst>
              <a:ext uri="{FF2B5EF4-FFF2-40B4-BE49-F238E27FC236}">
                <a16:creationId xmlns:a16="http://schemas.microsoft.com/office/drawing/2014/main" id="{2A294982-1DE6-4F86-80F0-7DB8BA997A7D}"/>
              </a:ext>
            </a:extLst>
          </p:cNvPr>
          <p:cNvPicPr/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52" y="316941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мужчина">
            <a:extLst>
              <a:ext uri="{FF2B5EF4-FFF2-40B4-BE49-F238E27FC236}">
                <a16:creationId xmlns:a16="http://schemas.microsoft.com/office/drawing/2014/main" id="{1461D449-531C-4659-932D-F8E1908B34A9}"/>
              </a:ext>
            </a:extLst>
          </p:cNvPr>
          <p:cNvPicPr/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30" y="316941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Студент бесплатно иконка">
            <a:extLst>
              <a:ext uri="{FF2B5EF4-FFF2-40B4-BE49-F238E27FC236}">
                <a16:creationId xmlns:a16="http://schemas.microsoft.com/office/drawing/2014/main" id="{CBFFD07A-7EAC-4C65-8019-332131D86CEA}"/>
              </a:ext>
            </a:extLst>
          </p:cNvPr>
          <p:cNvPicPr/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08" y="316941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Учитель бесплатно иконка">
            <a:extLst>
              <a:ext uri="{FF2B5EF4-FFF2-40B4-BE49-F238E27FC236}">
                <a16:creationId xmlns:a16="http://schemas.microsoft.com/office/drawing/2014/main" id="{528FBE14-CFA5-4440-9671-00906EE3E402}"/>
              </a:ext>
            </a:extLst>
          </p:cNvPr>
          <p:cNvPicPr/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88" y="3169418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ai бесплатно иконка">
            <a:extLst>
              <a:ext uri="{FF2B5EF4-FFF2-40B4-BE49-F238E27FC236}">
                <a16:creationId xmlns:a16="http://schemas.microsoft.com/office/drawing/2014/main" id="{0F942E34-8E2D-4DEB-8839-0E10ED753180}"/>
              </a:ext>
            </a:extLst>
          </p:cNvPr>
          <p:cNvPicPr/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82" y="4801853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Dashboard free icon">
            <a:extLst>
              <a:ext uri="{FF2B5EF4-FFF2-40B4-BE49-F238E27FC236}">
                <a16:creationId xmlns:a16="http://schemas.microsoft.com/office/drawing/2014/main" id="{092307CA-5B4A-4884-8C4D-B9CB031D009E}"/>
              </a:ext>
            </a:extLst>
          </p:cNvPr>
          <p:cNvPicPr/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52" y="482721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Like free icon">
            <a:extLst>
              <a:ext uri="{FF2B5EF4-FFF2-40B4-BE49-F238E27FC236}">
                <a16:creationId xmlns:a16="http://schemas.microsoft.com/office/drawing/2014/main" id="{13F00CBB-B18C-44B6-8E68-174F286F3A0A}"/>
              </a:ext>
            </a:extLst>
          </p:cNvPr>
          <p:cNvPicPr/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22" y="4860291"/>
            <a:ext cx="629458" cy="62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Аккредитация бесплатно иконка">
            <a:extLst>
              <a:ext uri="{FF2B5EF4-FFF2-40B4-BE49-F238E27FC236}">
                <a16:creationId xmlns:a16="http://schemas.microsoft.com/office/drawing/2014/main" id="{4E270946-B326-4D86-8FEA-F892C9CE47C2}"/>
              </a:ext>
            </a:extLst>
          </p:cNvPr>
          <p:cNvPicPr/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53" y="4902058"/>
            <a:ext cx="629458" cy="62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Нажмите">
            <a:extLst>
              <a:ext uri="{FF2B5EF4-FFF2-40B4-BE49-F238E27FC236}">
                <a16:creationId xmlns:a16="http://schemas.microsoft.com/office/drawing/2014/main" id="{92A57F96-042A-455F-9314-A6E3137DA26E}"/>
              </a:ext>
            </a:extLst>
          </p:cNvPr>
          <p:cNvPicPr/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08" y="472502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Аналитика">
            <a:extLst>
              <a:ext uri="{FF2B5EF4-FFF2-40B4-BE49-F238E27FC236}">
                <a16:creationId xmlns:a16="http://schemas.microsoft.com/office/drawing/2014/main" id="{820712E3-0319-42CC-9959-B52EB96CB3D8}"/>
              </a:ext>
            </a:extLst>
          </p:cNvPr>
          <p:cNvPicPr/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367" y="4725020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E359C58-FE70-4E08-9AF2-E82E105074BA}"/>
              </a:ext>
            </a:extLst>
          </p:cNvPr>
          <p:cNvSpPr txBox="1"/>
          <p:nvPr/>
        </p:nvSpPr>
        <p:spPr>
          <a:xfrm>
            <a:off x="9827663" y="5796891"/>
            <a:ext cx="816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Аналитика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52F8A1-F205-47B2-A624-238B0248EAD8}"/>
              </a:ext>
            </a:extLst>
          </p:cNvPr>
          <p:cNvSpPr txBox="1"/>
          <p:nvPr/>
        </p:nvSpPr>
        <p:spPr>
          <a:xfrm>
            <a:off x="8293981" y="5796891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Активация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C15CA3-6158-4263-8D66-C1C446650A71}"/>
              </a:ext>
            </a:extLst>
          </p:cNvPr>
          <p:cNvSpPr txBox="1"/>
          <p:nvPr/>
        </p:nvSpPr>
        <p:spPr>
          <a:xfrm>
            <a:off x="6556719" y="5796891"/>
            <a:ext cx="10150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Аккредитация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514355-F92F-42B7-9336-D74C861D1F2A}"/>
              </a:ext>
            </a:extLst>
          </p:cNvPr>
          <p:cNvSpPr txBox="1"/>
          <p:nvPr/>
        </p:nvSpPr>
        <p:spPr>
          <a:xfrm>
            <a:off x="5106659" y="5776862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endParaRPr lang="ru-RU" sz="10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BEF801-93EE-4953-8DEE-94BC9EF01A99}"/>
              </a:ext>
            </a:extLst>
          </p:cNvPr>
          <p:cNvSpPr txBox="1"/>
          <p:nvPr/>
        </p:nvSpPr>
        <p:spPr>
          <a:xfrm>
            <a:off x="3392736" y="5819751"/>
            <a:ext cx="808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Dashboard</a:t>
            </a:r>
            <a:endParaRPr lang="ru-RU" sz="10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849634-9D89-4DCE-AE6E-6DB78256B7B4}"/>
              </a:ext>
            </a:extLst>
          </p:cNvPr>
          <p:cNvSpPr txBox="1"/>
          <p:nvPr/>
        </p:nvSpPr>
        <p:spPr>
          <a:xfrm>
            <a:off x="2182155" y="5819751"/>
            <a:ext cx="304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endParaRPr lang="ru-RU" sz="10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AD512A-FFA7-438D-8F2C-93D56C8EF6C9}"/>
              </a:ext>
            </a:extLst>
          </p:cNvPr>
          <p:cNvSpPr txBox="1"/>
          <p:nvPr/>
        </p:nvSpPr>
        <p:spPr>
          <a:xfrm>
            <a:off x="9703859" y="4202770"/>
            <a:ext cx="1116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261A3D-2974-4EF3-AF34-A954AE0C1D45}"/>
              </a:ext>
            </a:extLst>
          </p:cNvPr>
          <p:cNvSpPr txBox="1"/>
          <p:nvPr/>
        </p:nvSpPr>
        <p:spPr>
          <a:xfrm>
            <a:off x="8324711" y="4202770"/>
            <a:ext cx="676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Студент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97BF47-BED6-4E4F-A375-4993D311616E}"/>
              </a:ext>
            </a:extLst>
          </p:cNvPr>
          <p:cNvSpPr txBox="1"/>
          <p:nvPr/>
        </p:nvSpPr>
        <p:spPr>
          <a:xfrm>
            <a:off x="6708632" y="4202770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Эксперт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D22B90-FCF7-45AC-8254-9B67B24A5EC1}"/>
              </a:ext>
            </a:extLst>
          </p:cNvPr>
          <p:cNvSpPr txBox="1"/>
          <p:nvPr/>
        </p:nvSpPr>
        <p:spPr>
          <a:xfrm>
            <a:off x="5020493" y="4225630"/>
            <a:ext cx="6944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Пациент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067196E-66E4-45A9-B5E2-698E6BC2E282}"/>
              </a:ext>
            </a:extLst>
          </p:cNvPr>
          <p:cNvSpPr txBox="1"/>
          <p:nvPr/>
        </p:nvSpPr>
        <p:spPr>
          <a:xfrm>
            <a:off x="3439926" y="4225630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Лаборант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F16FC5-019F-4367-9CDE-F8DCA8AF4AD2}"/>
              </a:ext>
            </a:extLst>
          </p:cNvPr>
          <p:cNvSpPr txBox="1"/>
          <p:nvPr/>
        </p:nvSpPr>
        <p:spPr>
          <a:xfrm>
            <a:off x="2095594" y="422563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Врач	</a:t>
            </a:r>
          </a:p>
        </p:txBody>
      </p:sp>
    </p:spTree>
    <p:extLst>
      <p:ext uri="{BB962C8B-B14F-4D97-AF65-F5344CB8AC3E}">
        <p14:creationId xmlns:p14="http://schemas.microsoft.com/office/powerpoint/2010/main" val="319656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1E21A9-8C54-4A6D-8F95-C454D0D586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54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7A6ED4-35CA-474A-B877-7A9ED534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A4778B0-6D8E-4EC0-BD6D-F77EEDA49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ИКОНОГРАФИКА</a:t>
            </a:r>
          </a:p>
        </p:txBody>
      </p:sp>
      <p:pic>
        <p:nvPicPr>
          <p:cNvPr id="45" name="Рисунок 44" descr="видео">
            <a:extLst>
              <a:ext uri="{FF2B5EF4-FFF2-40B4-BE49-F238E27FC236}">
                <a16:creationId xmlns:a16="http://schemas.microsoft.com/office/drawing/2014/main" id="{82A3ABFA-E7C7-4EA5-984E-F4730BBAD301}"/>
              </a:ext>
            </a:extLst>
          </p:cNvPr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29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 descr="Время бесплатно иконка">
            <a:extLst>
              <a:ext uri="{FF2B5EF4-FFF2-40B4-BE49-F238E27FC236}">
                <a16:creationId xmlns:a16="http://schemas.microsoft.com/office/drawing/2014/main" id="{57C38D24-AA7C-4221-897F-28F6D8DECDB4}"/>
              </a:ext>
            </a:extLst>
          </p:cNvPr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20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 descr="Выбор бесплатно иконка">
            <a:extLst>
              <a:ext uri="{FF2B5EF4-FFF2-40B4-BE49-F238E27FC236}">
                <a16:creationId xmlns:a16="http://schemas.microsoft.com/office/drawing/2014/main" id="{00246E67-4E47-4DD8-9BAD-41E82C1A0505}"/>
              </a:ext>
            </a:extLst>
          </p:cNvPr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80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Список бесплатно иконка">
            <a:extLst>
              <a:ext uri="{FF2B5EF4-FFF2-40B4-BE49-F238E27FC236}">
                <a16:creationId xmlns:a16="http://schemas.microsoft.com/office/drawing/2014/main" id="{163F9DBB-A085-4995-BBF3-A48E3EB9B715}"/>
              </a:ext>
            </a:extLst>
          </p:cNvPr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40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Файл базы данных бесплатно иконка">
            <a:extLst>
              <a:ext uri="{FF2B5EF4-FFF2-40B4-BE49-F238E27FC236}">
                <a16:creationId xmlns:a16="http://schemas.microsoft.com/office/drawing/2014/main" id="{652B1338-66D4-4778-9531-3B9E9D2BAEF1}"/>
              </a:ext>
            </a:extLst>
          </p:cNvPr>
          <p:cNvPicPr/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000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Рост прибыли бесплатно иконка">
            <a:extLst>
              <a:ext uri="{FF2B5EF4-FFF2-40B4-BE49-F238E27FC236}">
                <a16:creationId xmlns:a16="http://schemas.microsoft.com/office/drawing/2014/main" id="{DBCECBF8-BA7B-45AE-A022-B1994E013A45}"/>
              </a:ext>
            </a:extLst>
          </p:cNvPr>
          <p:cNvPicPr/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860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Творческая идея бесплатно иконка">
            <a:extLst>
              <a:ext uri="{FF2B5EF4-FFF2-40B4-BE49-F238E27FC236}">
                <a16:creationId xmlns:a16="http://schemas.microsoft.com/office/drawing/2014/main" id="{B690BAC9-0726-45BA-B83A-16252F6BC85D}"/>
              </a:ext>
            </a:extLst>
          </p:cNvPr>
          <p:cNvPicPr/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058" y="221551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 descr="Календарь бесплатно иконка">
            <a:extLst>
              <a:ext uri="{FF2B5EF4-FFF2-40B4-BE49-F238E27FC236}">
                <a16:creationId xmlns:a16="http://schemas.microsoft.com/office/drawing/2014/main" id="{69211FC0-8961-4575-A5F8-F59FBC4D9DFC}"/>
              </a:ext>
            </a:extLst>
          </p:cNvPr>
          <p:cNvPicPr/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29" y="426804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Группа бесплатно иконка">
            <a:extLst>
              <a:ext uri="{FF2B5EF4-FFF2-40B4-BE49-F238E27FC236}">
                <a16:creationId xmlns:a16="http://schemas.microsoft.com/office/drawing/2014/main" id="{891E0292-EF1F-49A7-A8C8-6E69BFB0A6FE}"/>
              </a:ext>
            </a:extLst>
          </p:cNvPr>
          <p:cNvPicPr/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95" y="426804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 descr="Указатель направления бесплатно иконка">
            <a:extLst>
              <a:ext uri="{FF2B5EF4-FFF2-40B4-BE49-F238E27FC236}">
                <a16:creationId xmlns:a16="http://schemas.microsoft.com/office/drawing/2014/main" id="{950C49C6-B72C-4D42-9550-758D5FE18C76}"/>
              </a:ext>
            </a:extLst>
          </p:cNvPr>
          <p:cNvPicPr/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61" y="426804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Рисунок 56" descr="Больница">
            <a:extLst>
              <a:ext uri="{FF2B5EF4-FFF2-40B4-BE49-F238E27FC236}">
                <a16:creationId xmlns:a16="http://schemas.microsoft.com/office/drawing/2014/main" id="{5411FD55-2832-403A-A735-52B04E21F976}"/>
              </a:ext>
            </a:extLst>
          </p:cNvPr>
          <p:cNvPicPr/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27" y="426804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Рисунок 57" descr="Место встречи бесплатно иконка">
            <a:extLst>
              <a:ext uri="{FF2B5EF4-FFF2-40B4-BE49-F238E27FC236}">
                <a16:creationId xmlns:a16="http://schemas.microsoft.com/office/drawing/2014/main" id="{45A3C170-0E0F-475C-8168-658F60F6BBD3}"/>
              </a:ext>
            </a:extLst>
          </p:cNvPr>
          <p:cNvPicPr/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93" y="426804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Рисунок 58" descr="Новости бесплатно иконка">
            <a:extLst>
              <a:ext uri="{FF2B5EF4-FFF2-40B4-BE49-F238E27FC236}">
                <a16:creationId xmlns:a16="http://schemas.microsoft.com/office/drawing/2014/main" id="{B482E25F-FA26-451F-91FC-7A6C95E8BB13}"/>
              </a:ext>
            </a:extLst>
          </p:cNvPr>
          <p:cNvPicPr/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058" y="4268040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E4614185-CE0D-4666-A341-D7750BBF6CC9}"/>
              </a:ext>
            </a:extLst>
          </p:cNvPr>
          <p:cNvSpPr txBox="1"/>
          <p:nvPr/>
        </p:nvSpPr>
        <p:spPr>
          <a:xfrm>
            <a:off x="9946457" y="522732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Новости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193AA14-77B2-4EDC-B5CD-9F449536FE73}"/>
              </a:ext>
            </a:extLst>
          </p:cNvPr>
          <p:cNvSpPr txBox="1"/>
          <p:nvPr/>
        </p:nvSpPr>
        <p:spPr>
          <a:xfrm>
            <a:off x="8191596" y="5227320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Местоположение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85572B6-2B5B-4D2B-BABC-A09A2EC1D91F}"/>
              </a:ext>
            </a:extLst>
          </p:cNvPr>
          <p:cNvSpPr txBox="1"/>
          <p:nvPr/>
        </p:nvSpPr>
        <p:spPr>
          <a:xfrm>
            <a:off x="6596691" y="5227320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Мед. учреждение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A3C2C34-E3C0-469D-92FD-36F51CC56504}"/>
              </a:ext>
            </a:extLst>
          </p:cNvPr>
          <p:cNvSpPr txBox="1"/>
          <p:nvPr/>
        </p:nvSpPr>
        <p:spPr>
          <a:xfrm>
            <a:off x="5035527" y="5250180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Маршрутизация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688CF0-C316-4A12-A1AE-3EFF48508DA5}"/>
              </a:ext>
            </a:extLst>
          </p:cNvPr>
          <p:cNvSpPr txBox="1"/>
          <p:nvPr/>
        </p:nvSpPr>
        <p:spPr>
          <a:xfrm>
            <a:off x="3780715" y="5250180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Люди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3A0676-FC8D-4F5F-8202-B362D3BCF658}"/>
              </a:ext>
            </a:extLst>
          </p:cNvPr>
          <p:cNvSpPr txBox="1"/>
          <p:nvPr/>
        </p:nvSpPr>
        <p:spPr>
          <a:xfrm>
            <a:off x="2073890" y="5250180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Календарь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9E3038-192F-444C-AF97-380E0B3A42B6}"/>
              </a:ext>
            </a:extLst>
          </p:cNvPr>
          <p:cNvSpPr txBox="1"/>
          <p:nvPr/>
        </p:nvSpPr>
        <p:spPr>
          <a:xfrm>
            <a:off x="10041836" y="3276600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Идея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1C233B5-0621-48D6-99D1-8109B872C1EF}"/>
              </a:ext>
            </a:extLst>
          </p:cNvPr>
          <p:cNvSpPr txBox="1"/>
          <p:nvPr/>
        </p:nvSpPr>
        <p:spPr>
          <a:xfrm>
            <a:off x="8537644" y="3276600"/>
            <a:ext cx="771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Динамика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C3ED620-F088-4B38-81C9-D7448D42302E}"/>
              </a:ext>
            </a:extLst>
          </p:cNvPr>
          <p:cNvSpPr txBox="1"/>
          <p:nvPr/>
        </p:nvSpPr>
        <p:spPr>
          <a:xfrm>
            <a:off x="6058761" y="3276600"/>
            <a:ext cx="670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ED586E8-BAB4-47BC-943D-F8461AB49DDC}"/>
              </a:ext>
            </a:extLst>
          </p:cNvPr>
          <p:cNvSpPr txBox="1"/>
          <p:nvPr/>
        </p:nvSpPr>
        <p:spPr>
          <a:xfrm>
            <a:off x="4844272" y="3299460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Выбор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A6B8A4-9C9A-465B-819C-C39CB4FDAFB4}"/>
              </a:ext>
            </a:extLst>
          </p:cNvPr>
          <p:cNvSpPr txBox="1"/>
          <p:nvPr/>
        </p:nvSpPr>
        <p:spPr>
          <a:xfrm>
            <a:off x="3521293" y="3299461"/>
            <a:ext cx="585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Время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C97902D-A62A-4A1B-8D46-9664B1A30496}"/>
              </a:ext>
            </a:extLst>
          </p:cNvPr>
          <p:cNvSpPr txBox="1"/>
          <p:nvPr/>
        </p:nvSpPr>
        <p:spPr>
          <a:xfrm>
            <a:off x="2210145" y="3299460"/>
            <a:ext cx="558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Видео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B7EF64-7065-4B41-8CB0-8832E70099EA}"/>
              </a:ext>
            </a:extLst>
          </p:cNvPr>
          <p:cNvSpPr txBox="1"/>
          <p:nvPr/>
        </p:nvSpPr>
        <p:spPr>
          <a:xfrm>
            <a:off x="7426792" y="3276600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Данные</a:t>
            </a:r>
          </a:p>
        </p:txBody>
      </p:sp>
    </p:spTree>
    <p:extLst>
      <p:ext uri="{BB962C8B-B14F-4D97-AF65-F5344CB8AC3E}">
        <p14:creationId xmlns:p14="http://schemas.microsoft.com/office/powerpoint/2010/main" val="3707010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55178E5-FE06-4CB8-8AA2-391C2CF296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55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7CDDA-EB4B-4743-8C9F-80383EAA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FEC83D-4B74-403A-8FE3-BD207E1D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ИКОНОГРАФИКА</a:t>
            </a:r>
          </a:p>
        </p:txBody>
      </p:sp>
      <p:pic>
        <p:nvPicPr>
          <p:cNvPr id="49" name="Рисунок 48" descr="Отправка файла бесплатно иконка">
            <a:extLst>
              <a:ext uri="{FF2B5EF4-FFF2-40B4-BE49-F238E27FC236}">
                <a16:creationId xmlns:a16="http://schemas.microsoft.com/office/drawing/2014/main" id="{4CDE281D-9F5E-4F33-AF95-D0F8DE3D201B}"/>
              </a:ext>
            </a:extLst>
          </p:cNvPr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10" y="216016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Обучение бесплатно иконка">
            <a:extLst>
              <a:ext uri="{FF2B5EF4-FFF2-40B4-BE49-F238E27FC236}">
                <a16:creationId xmlns:a16="http://schemas.microsoft.com/office/drawing/2014/main" id="{82903162-DAED-4EB6-939D-B5683DAE27EB}"/>
              </a:ext>
            </a:extLst>
          </p:cNvPr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92" y="216016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Консультации">
            <a:extLst>
              <a:ext uri="{FF2B5EF4-FFF2-40B4-BE49-F238E27FC236}">
                <a16:creationId xmlns:a16="http://schemas.microsoft.com/office/drawing/2014/main" id="{5227F3AB-8ABA-4FBF-A196-7D4952CBA3D6}"/>
              </a:ext>
            </a:extLst>
          </p:cNvPr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58" y="216016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Отчет бесплатно иконка">
            <a:extLst>
              <a:ext uri="{FF2B5EF4-FFF2-40B4-BE49-F238E27FC236}">
                <a16:creationId xmlns:a16="http://schemas.microsoft.com/office/drawing/2014/main" id="{94E9E9AF-6177-464A-8FD6-2848A4DE6964}"/>
              </a:ext>
            </a:extLst>
          </p:cNvPr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24" y="216016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Платить бесплатно иконка">
            <a:extLst>
              <a:ext uri="{FF2B5EF4-FFF2-40B4-BE49-F238E27FC236}">
                <a16:creationId xmlns:a16="http://schemas.microsoft.com/office/drawing/2014/main" id="{56501D4A-A38B-449B-AC3E-088AA325CEE6}"/>
              </a:ext>
            </a:extLst>
          </p:cNvPr>
          <p:cNvPicPr/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90" y="216016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 descr="Проверка орфографии бесплатно иконка">
            <a:extLst>
              <a:ext uri="{FF2B5EF4-FFF2-40B4-BE49-F238E27FC236}">
                <a16:creationId xmlns:a16="http://schemas.microsoft.com/office/drawing/2014/main" id="{1F59AED6-CB80-4B35-AABD-D30D1A03CF54}"/>
              </a:ext>
            </a:extLst>
          </p:cNvPr>
          <p:cNvPicPr/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658" y="2160165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Утверждено бесплатно иконка">
            <a:extLst>
              <a:ext uri="{FF2B5EF4-FFF2-40B4-BE49-F238E27FC236}">
                <a16:creationId xmlns:a16="http://schemas.microsoft.com/office/drawing/2014/main" id="{519F85FD-46A1-4AEF-98B8-20ACD08961C7}"/>
              </a:ext>
            </a:extLst>
          </p:cNvPr>
          <p:cNvPicPr/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13" y="4188166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 descr="Остаток средств бесплатно иконка">
            <a:extLst>
              <a:ext uri="{FF2B5EF4-FFF2-40B4-BE49-F238E27FC236}">
                <a16:creationId xmlns:a16="http://schemas.microsoft.com/office/drawing/2014/main" id="{33998719-3E6C-409A-950B-A2EF2E47848F}"/>
              </a:ext>
            </a:extLst>
          </p:cNvPr>
          <p:cNvPicPr/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79" y="4188166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Рисунок 56" descr="Система управления контентом">
            <a:extLst>
              <a:ext uri="{FF2B5EF4-FFF2-40B4-BE49-F238E27FC236}">
                <a16:creationId xmlns:a16="http://schemas.microsoft.com/office/drawing/2014/main" id="{77EEB262-C253-47A0-B161-5D7CDAF77B39}"/>
              </a:ext>
            </a:extLst>
          </p:cNvPr>
          <p:cNvPicPr/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45" y="4188166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Рисунок 57" descr="Безопасность базы данных бесплатно иконка">
            <a:extLst>
              <a:ext uri="{FF2B5EF4-FFF2-40B4-BE49-F238E27FC236}">
                <a16:creationId xmlns:a16="http://schemas.microsoft.com/office/drawing/2014/main" id="{8BBA7F79-6DE1-475B-AA14-08D9BCE579DC}"/>
              </a:ext>
            </a:extLst>
          </p:cNvPr>
          <p:cNvPicPr/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11" y="4188166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Рисунок 58" descr="Цифровизация бесплатно иконка">
            <a:extLst>
              <a:ext uri="{FF2B5EF4-FFF2-40B4-BE49-F238E27FC236}">
                <a16:creationId xmlns:a16="http://schemas.microsoft.com/office/drawing/2014/main" id="{F83C3374-FF21-4D5A-868F-C98095D8A372}"/>
              </a:ext>
            </a:extLst>
          </p:cNvPr>
          <p:cNvPicPr/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77" y="4188166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 descr="Рабочий бесплатно иконка">
            <a:extLst>
              <a:ext uri="{FF2B5EF4-FFF2-40B4-BE49-F238E27FC236}">
                <a16:creationId xmlns:a16="http://schemas.microsoft.com/office/drawing/2014/main" id="{79874BA5-9690-4957-80BF-C51BC800FD9C}"/>
              </a:ext>
            </a:extLst>
          </p:cNvPr>
          <p:cNvPicPr/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42" y="4188166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4D6D36E-88D4-412D-AA82-98DB96B62DDF}"/>
              </a:ext>
            </a:extLst>
          </p:cNvPr>
          <p:cNvSpPr txBox="1"/>
          <p:nvPr/>
        </p:nvSpPr>
        <p:spPr>
          <a:xfrm>
            <a:off x="9403787" y="5227320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Человек работающий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396861-84BB-4650-BE66-746B0E39D128}"/>
              </a:ext>
            </a:extLst>
          </p:cNvPr>
          <p:cNvSpPr txBox="1"/>
          <p:nvPr/>
        </p:nvSpPr>
        <p:spPr>
          <a:xfrm>
            <a:off x="8053801" y="5227320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8E917F-5CA4-4222-968A-F05D222E86B5}"/>
              </a:ext>
            </a:extLst>
          </p:cNvPr>
          <p:cNvSpPr txBox="1"/>
          <p:nvPr/>
        </p:nvSpPr>
        <p:spPr>
          <a:xfrm>
            <a:off x="6350592" y="5227320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Хранение данных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AAFD6C-75E3-4CC2-86EB-5CB0DBDCD2C2}"/>
              </a:ext>
            </a:extLst>
          </p:cNvPr>
          <p:cNvSpPr txBox="1"/>
          <p:nvPr/>
        </p:nvSpPr>
        <p:spPr>
          <a:xfrm>
            <a:off x="5021830" y="5250180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Управление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97BF76-8E0A-4D48-BCD3-D4CD19501BA5}"/>
              </a:ext>
            </a:extLst>
          </p:cNvPr>
          <p:cNvSpPr txBox="1"/>
          <p:nvPr/>
        </p:nvSpPr>
        <p:spPr>
          <a:xfrm>
            <a:off x="3529090" y="5250180"/>
            <a:ext cx="841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Сравнение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36EE0D-7565-4251-B82E-0E61E7703122}"/>
              </a:ext>
            </a:extLst>
          </p:cNvPr>
          <p:cNvSpPr txBox="1"/>
          <p:nvPr/>
        </p:nvSpPr>
        <p:spPr>
          <a:xfrm>
            <a:off x="1820678" y="5250180"/>
            <a:ext cx="10278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Согласование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71F273-1A0A-4991-A450-D6B942DFA2B0}"/>
              </a:ext>
            </a:extLst>
          </p:cNvPr>
          <p:cNvSpPr txBox="1"/>
          <p:nvPr/>
        </p:nvSpPr>
        <p:spPr>
          <a:xfrm>
            <a:off x="9765266" y="3276600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Проверка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F1D3AA3-A797-4F96-A9DD-11D2A7FA2BE3}"/>
              </a:ext>
            </a:extLst>
          </p:cNvPr>
          <p:cNvSpPr txBox="1"/>
          <p:nvPr/>
        </p:nvSpPr>
        <p:spPr>
          <a:xfrm>
            <a:off x="8026552" y="3276600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Платные услуги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4F103F2-C901-4DC5-9D28-EDB75CF3112B}"/>
              </a:ext>
            </a:extLst>
          </p:cNvPr>
          <p:cNvSpPr txBox="1"/>
          <p:nvPr/>
        </p:nvSpPr>
        <p:spPr>
          <a:xfrm>
            <a:off x="6702450" y="3276600"/>
            <a:ext cx="540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Отчет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9538E2-65F0-40E0-8F48-A6C672A5CE69}"/>
              </a:ext>
            </a:extLst>
          </p:cNvPr>
          <p:cNvSpPr txBox="1"/>
          <p:nvPr/>
        </p:nvSpPr>
        <p:spPr>
          <a:xfrm>
            <a:off x="4900007" y="3299460"/>
            <a:ext cx="1148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Online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обучение</a:t>
            </a:r>
            <a:endParaRPr lang="ru-RU" sz="10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59A699-4A3C-4217-9C33-85EBC1894856}"/>
              </a:ext>
            </a:extLst>
          </p:cNvPr>
          <p:cNvSpPr txBox="1"/>
          <p:nvPr/>
        </p:nvSpPr>
        <p:spPr>
          <a:xfrm>
            <a:off x="3441727" y="3299460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9D47FB-C152-46C1-A259-0385FBDE73C6}"/>
              </a:ext>
            </a:extLst>
          </p:cNvPr>
          <p:cNvSpPr txBox="1"/>
          <p:nvPr/>
        </p:nvSpPr>
        <p:spPr>
          <a:xfrm>
            <a:off x="1753353" y="3299460"/>
            <a:ext cx="1162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Обмен данными</a:t>
            </a:r>
          </a:p>
        </p:txBody>
      </p:sp>
    </p:spTree>
    <p:extLst>
      <p:ext uri="{BB962C8B-B14F-4D97-AF65-F5344CB8AC3E}">
        <p14:creationId xmlns:p14="http://schemas.microsoft.com/office/powerpoint/2010/main" val="5882559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ACB5C4A4-003D-4A6B-BFF5-207C92FCA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44121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2A11580-C230-447E-901B-1D70DD382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47359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AC709B7-6CBF-4702-8A7E-87404CBF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50598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D2C1DFAD-5150-46F4-AD5F-5E7866DD7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53836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6FE04E2-E2D7-4F7F-A1A6-AA8BEB2C8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57075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0D4D7418-3731-4349-8364-5C3DC284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60313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1E8A21B-1D9F-4C0B-BA66-A3722867A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63552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24C-8116-40AE-849D-F922D77E18C2}"/>
              </a:ext>
            </a:extLst>
          </p:cNvPr>
          <p:cNvSpPr txBox="1"/>
          <p:nvPr/>
        </p:nvSpPr>
        <p:spPr>
          <a:xfrm>
            <a:off x="2340178" y="1477339"/>
            <a:ext cx="4445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40AE"/>
                </a:solidFill>
                <a:effectLst/>
                <a:uLnTx/>
                <a:uFillTx/>
                <a:latin typeface="HelveticaNeueCyr" panose="02000503040000020004" pitchFamily="2" charset="-52"/>
                <a:cs typeface="Arial" panose="020B0604020202020204" pitchFamily="34" charset="0"/>
              </a:rPr>
              <a:t>БЛАГОДАРЮ ЗА ВНИМАНИЕ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182234-337E-740A-B65C-C51BC844BC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6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ADA1F7-8E62-B47E-54AE-1F7EDC45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3CD050-B238-A169-52C4-8E491B9F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ТИТУЛЬНЫЙ СЛАЙД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37EB38A-23B0-B7D3-7282-10C3E6D5B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u="sng" dirty="0"/>
              <a:t>Не допускается</a:t>
            </a:r>
            <a:r>
              <a:rPr lang="ru-RU" b="1" dirty="0"/>
              <a:t> </a:t>
            </a:r>
            <a:r>
              <a:rPr lang="ru-RU" dirty="0"/>
              <a:t>перенос местонахождения заголовка и подзаголовка титульного слайда!</a:t>
            </a:r>
          </a:p>
          <a:p>
            <a:pPr marL="0" indent="0">
              <a:buNone/>
            </a:pPr>
            <a:r>
              <a:rPr lang="ru-RU" dirty="0"/>
              <a:t>В случае длинного заголовка возможен перенос подзаголовка вниз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7FE4CA-4118-F85E-A02B-A0D5F0E90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015" y="2895497"/>
            <a:ext cx="3466434" cy="19566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AFB8E4-D2D7-B3BA-D59F-C420E9E02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1" y="2906776"/>
            <a:ext cx="3485009" cy="19566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70DD4D-00F7-D2AF-897C-189828386324}"/>
              </a:ext>
            </a:extLst>
          </p:cNvPr>
          <p:cNvSpPr txBox="1"/>
          <p:nvPr/>
        </p:nvSpPr>
        <p:spPr>
          <a:xfrm>
            <a:off x="695327" y="5004189"/>
            <a:ext cx="3528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СТАНДАРТ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F34F57-4ED5-08D8-FFA5-6B4B2F75D038}"/>
              </a:ext>
            </a:extLst>
          </p:cNvPr>
          <p:cNvSpPr txBox="1"/>
          <p:nvPr/>
        </p:nvSpPr>
        <p:spPr>
          <a:xfrm>
            <a:off x="4511607" y="5004189"/>
            <a:ext cx="340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ВОЗМОЖНО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939B1D-9223-B0D2-25C3-93AE5DCD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990" y="2895496"/>
            <a:ext cx="3482834" cy="19566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AD6C0C-8462-4B66-D30B-C502F3EBD93B}"/>
              </a:ext>
            </a:extLst>
          </p:cNvPr>
          <p:cNvSpPr txBox="1"/>
          <p:nvPr/>
        </p:nvSpPr>
        <p:spPr>
          <a:xfrm>
            <a:off x="8360936" y="5004189"/>
            <a:ext cx="340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НЕДОПУСТИМО</a:t>
            </a:r>
          </a:p>
        </p:txBody>
      </p:sp>
      <p:pic>
        <p:nvPicPr>
          <p:cNvPr id="23" name="Рисунок 22" descr="Флажок с крестиком со сплошной заливкой">
            <a:extLst>
              <a:ext uri="{FF2B5EF4-FFF2-40B4-BE49-F238E27FC236}">
                <a16:creationId xmlns:a16="http://schemas.microsoft.com/office/drawing/2014/main" id="{5B4E05B2-B722-9E95-1F7A-C3FA8BE67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4392" y="4863425"/>
            <a:ext cx="587938" cy="587938"/>
          </a:xfrm>
          <a:prstGeom prst="rect">
            <a:avLst/>
          </a:prstGeom>
        </p:spPr>
      </p:pic>
      <p:pic>
        <p:nvPicPr>
          <p:cNvPr id="25" name="Рисунок 24" descr="флажок установлен со сплошной заливкой">
            <a:extLst>
              <a:ext uri="{FF2B5EF4-FFF2-40B4-BE49-F238E27FC236}">
                <a16:creationId xmlns:a16="http://schemas.microsoft.com/office/drawing/2014/main" id="{1F8F53D4-D568-1837-1D85-026E2D847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9830" y="4863425"/>
            <a:ext cx="587938" cy="587938"/>
          </a:xfrm>
          <a:prstGeom prst="rect">
            <a:avLst/>
          </a:prstGeom>
        </p:spPr>
      </p:pic>
      <p:pic>
        <p:nvPicPr>
          <p:cNvPr id="26" name="Рисунок 25" descr="флажок установлен со сплошной заливкой">
            <a:extLst>
              <a:ext uri="{FF2B5EF4-FFF2-40B4-BE49-F238E27FC236}">
                <a16:creationId xmlns:a16="http://schemas.microsoft.com/office/drawing/2014/main" id="{4D553078-347A-2A37-C743-BD55CAF7CF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3061" y="4863425"/>
            <a:ext cx="587938" cy="5879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CCE8931-6F47-779E-B2D2-74B04A63F936}"/>
              </a:ext>
            </a:extLst>
          </p:cNvPr>
          <p:cNvSpPr txBox="1"/>
          <p:nvPr/>
        </p:nvSpPr>
        <p:spPr>
          <a:xfrm>
            <a:off x="677041" y="5632278"/>
            <a:ext cx="11545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kern="1200" dirty="0">
                <a:solidFill>
                  <a:schemeClr val="tx2"/>
                </a:solidFill>
                <a:latin typeface="HelveticaNeueCyr" panose="02000503040000020004" pitchFamily="2" charset="-52"/>
              </a:rPr>
              <a:t>Содержимое заголовка и подзаголовка должно быть </a:t>
            </a:r>
            <a:r>
              <a:rPr lang="ru-RU" sz="2000" b="1" kern="1200" dirty="0">
                <a:solidFill>
                  <a:schemeClr val="tx2"/>
                </a:solidFill>
                <a:latin typeface="HelveticaNeueCyr" panose="02000503040000020004" pitchFamily="2" charset="-52"/>
              </a:rPr>
              <a:t>выровнено по левому краю</a:t>
            </a:r>
          </a:p>
        </p:txBody>
      </p:sp>
    </p:spTree>
    <p:extLst>
      <p:ext uri="{BB962C8B-B14F-4D97-AF65-F5344CB8AC3E}">
        <p14:creationId xmlns:p14="http://schemas.microsoft.com/office/powerpoint/2010/main" val="91851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DC1B21A-8B27-2805-A3A4-EACDD599E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590550" y="-581025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E1FF4-6EB3-493D-B961-328D7747847F}"/>
              </a:ext>
            </a:extLst>
          </p:cNvPr>
          <p:cNvSpPr/>
          <p:nvPr/>
        </p:nvSpPr>
        <p:spPr>
          <a:xfrm>
            <a:off x="735361" y="77935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1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AB8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601FB-2BAD-4923-9814-29B45E2056AA}"/>
              </a:ext>
            </a:extLst>
          </p:cNvPr>
          <p:cNvSpPr txBox="1"/>
          <p:nvPr/>
        </p:nvSpPr>
        <p:spPr>
          <a:xfrm>
            <a:off x="2523363" y="4266632"/>
            <a:ext cx="4708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  <a:t>ОБРАЗЕЦ ЗАГОЛОВКА</a:t>
            </a:r>
            <a:endParaRPr lang="ru-RU" sz="4000" b="1" dirty="0">
              <a:latin typeface="HelveticaNeueCyr" panose="02000503040000020004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31BFB-3AFE-4B8B-9547-2E8A3A2C7BA8}"/>
              </a:ext>
            </a:extLst>
          </p:cNvPr>
          <p:cNvSpPr txBox="1"/>
          <p:nvPr/>
        </p:nvSpPr>
        <p:spPr>
          <a:xfrm>
            <a:off x="7382082" y="4666741"/>
            <a:ext cx="436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  <a:t>Образец </a:t>
            </a:r>
            <a:b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</a:br>
            <a:r>
              <a:rPr 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Helvetica Neue" panose="02000503000000020004" pitchFamily="2"/>
                <a:cs typeface="Helvetica Neue" panose="02000503000000020004" pitchFamily="2"/>
              </a:rPr>
              <a:t>подзаголовка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125E008-EC9C-4094-BC79-799FEB0C8A28}"/>
              </a:ext>
            </a:extLst>
          </p:cNvPr>
          <p:cNvGrpSpPr/>
          <p:nvPr/>
        </p:nvGrpSpPr>
        <p:grpSpPr>
          <a:xfrm>
            <a:off x="735361" y="4208351"/>
            <a:ext cx="1440000" cy="1440000"/>
            <a:chOff x="3673498" y="1483019"/>
            <a:chExt cx="2376355" cy="2473847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DC0F287-912E-44B1-8A4B-058C39903C9A}"/>
                </a:ext>
              </a:extLst>
            </p:cNvPr>
            <p:cNvSpPr/>
            <p:nvPr/>
          </p:nvSpPr>
          <p:spPr>
            <a:xfrm>
              <a:off x="3673498" y="1483019"/>
              <a:ext cx="2376355" cy="24738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7399D25-EA11-41E0-8998-2BACD0077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712" y="2167336"/>
              <a:ext cx="1243927" cy="124246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AD321C-0003-2748-882B-A0EA0FDEDD7C}"/>
              </a:ext>
            </a:extLst>
          </p:cNvPr>
          <p:cNvSpPr txBox="1"/>
          <p:nvPr/>
        </p:nvSpPr>
        <p:spPr>
          <a:xfrm>
            <a:off x="966070" y="6406621"/>
            <a:ext cx="107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Образец альтернативного титульного слайда, со смещенным фоновым изображением и фильтром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97583C-31D0-464C-B4A3-6804EBFFB1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РАБОТА С ТЕКСТОМ</a:t>
            </a:r>
          </a:p>
        </p:txBody>
      </p:sp>
    </p:spTree>
    <p:extLst>
      <p:ext uri="{BB962C8B-B14F-4D97-AF65-F5344CB8AC3E}">
        <p14:creationId xmlns:p14="http://schemas.microsoft.com/office/powerpoint/2010/main" val="962519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E4153F1-2F7C-402F-A3F0-5498212521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9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C3B2C913-572F-4AB2-BEF6-1782096A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hangingPunct="1"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medcollege.ru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198DE4C-BB50-406D-8684-C296BDEB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СО ШРИФТАМИ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96C88-ACAD-43BE-B2FB-1FDE885B76E9}"/>
              </a:ext>
            </a:extLst>
          </p:cNvPr>
          <p:cNvSpPr txBox="1"/>
          <p:nvPr/>
        </p:nvSpPr>
        <p:spPr>
          <a:xfrm>
            <a:off x="2711624" y="1732162"/>
            <a:ext cx="71652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Основной шрифт нашей презентации – </a:t>
            </a:r>
            <a:r>
              <a:rPr lang="en-US" dirty="0">
                <a:solidFill>
                  <a:schemeClr val="tx1"/>
                </a:solidFill>
                <a:latin typeface="HelveticaNeueCyr" panose="02000503040000020004" pitchFamily="2" charset="-52"/>
                <a:hlinkClick r:id="rId2"/>
              </a:rPr>
              <a:t>HelveticaNeueCyr</a:t>
            </a:r>
            <a:endParaRPr lang="en-US" dirty="0">
              <a:solidFill>
                <a:schemeClr val="tx1"/>
              </a:solidFill>
              <a:latin typeface="HelveticaNeueCyr" panose="02000503040000020004" pitchFamily="2" charset="-52"/>
            </a:endParaRPr>
          </a:p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По умолчанию данный шрифт не установлен на компьютерах, его необходимо установить дополнительно</a:t>
            </a:r>
          </a:p>
          <a:p>
            <a:pPr marL="469800" indent="-342900">
              <a:spcBef>
                <a:spcPts val="1200"/>
              </a:spcBef>
              <a:buClr>
                <a:srgbClr val="005FAB"/>
              </a:buClr>
              <a:buFont typeface="Calibri" panose="020F0502020204030204" pitchFamily="34" charset="0"/>
              <a:buChar char="●"/>
            </a:pP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Скачать шрифт можно по ссылке </a:t>
            </a:r>
            <a:r>
              <a:rPr lang="en-US" dirty="0">
                <a:solidFill>
                  <a:schemeClr val="tx1"/>
                </a:solidFill>
                <a:latin typeface="HelveticaNeueCyr" panose="02000503040000020004" pitchFamily="2" charset="-52"/>
                <a:hlinkClick r:id="rId2"/>
              </a:rPr>
              <a:t>https://disk.yandex.ru/d/oYFTybJd_YzaXA</a:t>
            </a:r>
            <a:r>
              <a:rPr lang="ru-RU" dirty="0">
                <a:solidFill>
                  <a:schemeClr val="tx1"/>
                </a:solidFill>
                <a:latin typeface="HelveticaNeueCyr" panose="02000503040000020004" pitchFamily="2" charset="-52"/>
              </a:rPr>
              <a:t> </a:t>
            </a:r>
            <a:endParaRPr lang="ru-RU" sz="200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  <p:pic>
        <p:nvPicPr>
          <p:cNvPr id="1026" name="Picture 2" descr="Скачать бесплатно иконка">
            <a:hlinkClick r:id="rId2"/>
            <a:extLst>
              <a:ext uri="{FF2B5EF4-FFF2-40B4-BE49-F238E27FC236}">
                <a16:creationId xmlns:a16="http://schemas.microsoft.com/office/drawing/2014/main" id="{8862A7B6-5F8F-4CC4-976A-D8136AAD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07" y="3042200"/>
            <a:ext cx="428773" cy="42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BE616FE-2BDD-42AE-803C-3F38B4BA1065}"/>
              </a:ext>
            </a:extLst>
          </p:cNvPr>
          <p:cNvGrpSpPr/>
          <p:nvPr/>
        </p:nvGrpSpPr>
        <p:grpSpPr>
          <a:xfrm>
            <a:off x="4226406" y="4034117"/>
            <a:ext cx="5615113" cy="2150649"/>
            <a:chOff x="5240699" y="4034117"/>
            <a:chExt cx="5615113" cy="215064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3AF83D9-DB3E-4D1F-A4DB-178084529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69" r="8069"/>
            <a:stretch/>
          </p:blipFill>
          <p:spPr>
            <a:xfrm>
              <a:off x="8728273" y="4057227"/>
              <a:ext cx="2127539" cy="2127539"/>
            </a:xfrm>
            <a:prstGeom prst="ellipse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01C0CB9-B91C-4BA9-AE72-21C84DADE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446" r="31638"/>
            <a:stretch/>
          </p:blipFill>
          <p:spPr>
            <a:xfrm>
              <a:off x="5247699" y="4046689"/>
              <a:ext cx="2120356" cy="2120356"/>
            </a:xfrm>
            <a:prstGeom prst="ellipse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90E4252-C114-449C-8054-8763183D0891}"/>
                </a:ext>
              </a:extLst>
            </p:cNvPr>
            <p:cNvSpPr/>
            <p:nvPr/>
          </p:nvSpPr>
          <p:spPr>
            <a:xfrm>
              <a:off x="5240699" y="4034117"/>
              <a:ext cx="2127539" cy="2127541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51B063FE-1C72-4923-9824-FC04FE9EF14B}"/>
                </a:ext>
              </a:extLst>
            </p:cNvPr>
            <p:cNvCxnSpPr>
              <a:cxnSpLocks/>
            </p:cNvCxnSpPr>
            <p:nvPr/>
          </p:nvCxnSpPr>
          <p:spPr>
            <a:xfrm>
              <a:off x="7795607" y="5048089"/>
              <a:ext cx="557398" cy="2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E9E3C9F-E3ED-4A53-9215-DBE6CA3B7438}"/>
                </a:ext>
              </a:extLst>
            </p:cNvPr>
            <p:cNvSpPr/>
            <p:nvPr/>
          </p:nvSpPr>
          <p:spPr>
            <a:xfrm>
              <a:off x="8723039" y="4034117"/>
              <a:ext cx="2127539" cy="2127541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644F25D-BD9E-497F-958C-4FCCDA48D74A}"/>
              </a:ext>
            </a:extLst>
          </p:cNvPr>
          <p:cNvSpPr txBox="1"/>
          <p:nvPr/>
        </p:nvSpPr>
        <p:spPr>
          <a:xfrm>
            <a:off x="718802" y="4355591"/>
            <a:ext cx="3879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Для установки шрифта,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нужно открыть папку с файлами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его начертаний 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выделить их все и вызвать контекстное меню, нажав правой кнопкой мыши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2E0E25-B66A-4AFF-81E7-2D0EAD1E919E}"/>
              </a:ext>
            </a:extLst>
          </p:cNvPr>
          <p:cNvSpPr txBox="1"/>
          <p:nvPr/>
        </p:nvSpPr>
        <p:spPr>
          <a:xfrm>
            <a:off x="10082969" y="4786479"/>
            <a:ext cx="1705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выбрать пункт </a:t>
            </a:r>
            <a:r>
              <a:rPr lang="ru-RU" sz="1400" b="1" dirty="0">
                <a:solidFill>
                  <a:schemeClr val="tx1"/>
                </a:solidFill>
              </a:rPr>
              <a:t>УСТАНОВИТЬ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E473B1E-19D3-4CEC-A2E1-7611A77FD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2800" y="5701483"/>
            <a:ext cx="317094" cy="3172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E86019-31B7-4F36-AA90-6A879A5A6C09}"/>
              </a:ext>
            </a:extLst>
          </p:cNvPr>
          <p:cNvSpPr txBox="1"/>
          <p:nvPr/>
        </p:nvSpPr>
        <p:spPr>
          <a:xfrm>
            <a:off x="10169894" y="5665134"/>
            <a:ext cx="2588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C00000"/>
                </a:solidFill>
              </a:rPr>
              <a:t>Могут понадобиться права Администратора компьютера</a:t>
            </a:r>
            <a:endParaRPr lang="ru-RU" sz="1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35691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МК1">
      <a:dk1>
        <a:srgbClr val="575757"/>
      </a:dk1>
      <a:lt1>
        <a:srgbClr val="FFFFFF"/>
      </a:lt1>
      <a:dk2>
        <a:srgbClr val="575757"/>
      </a:dk2>
      <a:lt2>
        <a:srgbClr val="FFFFFF"/>
      </a:lt2>
      <a:accent1>
        <a:srgbClr val="003DA5"/>
      </a:accent1>
      <a:accent2>
        <a:srgbClr val="00AB84"/>
      </a:accent2>
      <a:accent3>
        <a:srgbClr val="0089CB"/>
      </a:accent3>
      <a:accent4>
        <a:srgbClr val="00C092"/>
      </a:accent4>
      <a:accent5>
        <a:srgbClr val="123C84"/>
      </a:accent5>
      <a:accent6>
        <a:srgbClr val="009672"/>
      </a:accent6>
      <a:hlink>
        <a:srgbClr val="3D98E3"/>
      </a:hlink>
      <a:folHlink>
        <a:srgbClr val="97CEFF"/>
      </a:folHlink>
    </a:clrScheme>
    <a:fontScheme name="HelveticaNeueCyr">
      <a:majorFont>
        <a:latin typeface="HelveticaNeueCyr"/>
        <a:ea typeface=""/>
        <a:cs typeface=""/>
      </a:majorFont>
      <a:minorFont>
        <a:latin typeface="HelveticaNeue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16877</TotalTime>
  <Words>2612</Words>
  <Application>Microsoft Office PowerPoint</Application>
  <PresentationFormat>Широкоэкранный</PresentationFormat>
  <Paragraphs>488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Arial</vt:lpstr>
      <vt:lpstr>Calibri</vt:lpstr>
      <vt:lpstr>HelveticaNeueCyr</vt:lpstr>
      <vt:lpstr>2_Тема Office</vt:lpstr>
      <vt:lpstr>Презентация PowerPoint</vt:lpstr>
      <vt:lpstr>КАК ПОЛЬЗОВАТЬСЯ ШАБЛОНОМ НАШЕЙ ПРЕЗЕНТАЦИИ</vt:lpstr>
      <vt:lpstr>РЕЗЮМЕ</vt:lpstr>
      <vt:lpstr>ТИТУЛЬНЫЙ СЛАЙД</vt:lpstr>
      <vt:lpstr>ТИТУЛЬНЫЙ СЛАЙД</vt:lpstr>
      <vt:lpstr>ТИТУЛЬНЫЙ СЛАЙД</vt:lpstr>
      <vt:lpstr>Презентация PowerPoint</vt:lpstr>
      <vt:lpstr>РАБОТА С ТЕКСТОМ</vt:lpstr>
      <vt:lpstr>РАБОТА СО ШРИФТАМИ</vt:lpstr>
      <vt:lpstr>РАБОТА СО ШРИФТАМИ</vt:lpstr>
      <vt:lpstr>РАБОТА С БУЛЛИТ ПОИНТАМИ</vt:lpstr>
      <vt:lpstr>ПОДЗАГОЛОВКИ НА СТРАНИЦЕ ПРЕЗЕНТАЦИИ</vt:lpstr>
      <vt:lpstr>РАБОТА С ТАБЛИЦАМИ</vt:lpstr>
      <vt:lpstr>РАБОТА С ТАБЛИЦАМИ</vt:lpstr>
      <vt:lpstr>ПРИМЕР ТАБЛИЦЫ</vt:lpstr>
      <vt:lpstr>ПРИМЕР ПРЕДСТАВЛЕНИЯ ВАЖНЫХ ЦИФР</vt:lpstr>
      <vt:lpstr>РАБОТА С ДИАГРАММАМИ</vt:lpstr>
      <vt:lpstr>ГРАФИКИ И ДИАГРАММЫ. ОСНОВНЫЕ ТИПЫ</vt:lpstr>
      <vt:lpstr>ГРАФИКИ И ДИАГРАММЫ. ОСНОВНЫЕ ТИПЫ</vt:lpstr>
      <vt:lpstr>ГРАФИКИ И ДИАГРАММЫ. ОСНОВНЫЕ ТИПЫ</vt:lpstr>
      <vt:lpstr>ГРАФИКИ И ДИАГРАММЫ. ПОСТРОЕНИЕ</vt:lpstr>
      <vt:lpstr>ГРАФИКИ И ДИАГРАММЫ. ОФОРМЛЕНИЕ</vt:lpstr>
      <vt:lpstr>ГРАФИКИ И ДИАГРАММЫ. ОФОРМЛЕНИЕ</vt:lpstr>
      <vt:lpstr>ГРАФИКИ И ДИАГРАММЫ. ОФОРМЛЕНИЕ</vt:lpstr>
      <vt:lpstr>ГРАФИКИ И ДИАГРАММЫ. ОФОРМЛЕНИЕ</vt:lpstr>
      <vt:lpstr>ГРАФИКИ И ДИАГРАММЫ. ОФОРМЛЕНИЕ</vt:lpstr>
      <vt:lpstr>ГРАФИКИ И ДИАГРАММЫ. ОФОРМЛЕНИЕ</vt:lpstr>
      <vt:lpstr>ГРАФИКИ И ДИАГРАММЫ. ОФОРМЛЕНИЕ</vt:lpstr>
      <vt:lpstr>РАБОТА С ЦВЕТОМ</vt:lpstr>
      <vt:lpstr>НАША ЦВЕТОВАЯ ПАЛИТРА</vt:lpstr>
      <vt:lpstr>КАК СКОПИРОВАТЬ КОРПОРАТИВНЫЙ ЦВЕТ </vt:lpstr>
      <vt:lpstr>ПРИМЕРЫ СЛАЙДОВ</vt:lpstr>
      <vt:lpstr>ПРИМЕР ВЫДЕЛЕНИЯ ВАЖНОЙ ИНФОРМАЦИИ</vt:lpstr>
      <vt:lpstr>ПРИМЕР СТРАНИЦЫ, РАЗДЕЛЕННОЙ НА ДВЕ ЧАСТИ</vt:lpstr>
      <vt:lpstr>КАК РАСПОЛОЖИТЬ НА СЛАЙДЕ ТЕКСТ И ФОТОГРАФИИ</vt:lpstr>
      <vt:lpstr>СОЗДАНИЕ СЛАЙДА С РЕЗЮМЕ И ВЫВОДАМИ</vt:lpstr>
      <vt:lpstr>ПРИМЕР СЛАЙДА С РЕЗЮМЕ И ВЫВОДАМИ</vt:lpstr>
      <vt:lpstr>ПРИМЕР СЛАЙДА С РЕЗЮМЕ И ВЫВОДАМИ</vt:lpstr>
      <vt:lpstr>РАБОТА С ШАБЛОНОМ ПРЕЗЕНТАЦИИ</vt:lpstr>
      <vt:lpstr>ДОБАВЛЕНИЕ НУМЕРАЦИИ СЛАЙДОВ</vt:lpstr>
      <vt:lpstr>ДОБАВЛЕНИЕ НУМЕРАЦИИ СЛАЙДОВ</vt:lpstr>
      <vt:lpstr>ДОБАВЛЕНИЕ КОЛОНТИТУЛОВ</vt:lpstr>
      <vt:lpstr>ПОЛЕЗНЫЕ ОНЛАЙН-РЕСУРСЫ</vt:lpstr>
      <vt:lpstr>ФОТОСТОКИ</vt:lpstr>
      <vt:lpstr>ИКОНКИ И ИЛЛЮСТРАЦИИ</vt:lpstr>
      <vt:lpstr>ИКОНКИ И ИЛЛЮСТРАЦИИ</vt:lpstr>
      <vt:lpstr>ИКОНКИ И ИЛЛЮСТРАЦИИ</vt:lpstr>
      <vt:lpstr>ДОБАВЛЕНИЕ ИКОНОК</vt:lpstr>
      <vt:lpstr>ГЕНЕРАТОР QR-КОДОВ</vt:lpstr>
      <vt:lpstr>ОБРАЗЦЫ ЛОГОТИПА КОЛЛЕДЖА</vt:lpstr>
      <vt:lpstr>ВАРИАНТЫ ЛОГОТИПА ЦЕНТРА</vt:lpstr>
      <vt:lpstr>НАБОР КОРПОРАТИВНЫХ ИКОНОК</vt:lpstr>
      <vt:lpstr>ИКОНОГРАФИКА</vt:lpstr>
      <vt:lpstr>ИКОНОГРАФИКА</vt:lpstr>
      <vt:lpstr>ИКОНОГРАФИКА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George Svetlanoff</dc:creator>
  <cp:lastModifiedBy>George Svetlanoff</cp:lastModifiedBy>
  <cp:revision>1010</cp:revision>
  <cp:lastPrinted>2018-10-02T09:44:43Z</cp:lastPrinted>
  <dcterms:modified xsi:type="dcterms:W3CDTF">2022-11-22T10:51:12Z</dcterms:modified>
</cp:coreProperties>
</file>